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74"/>
  </p:notesMasterIdLst>
  <p:sldIdLst>
    <p:sldId id="256" r:id="rId2"/>
    <p:sldId id="354" r:id="rId3"/>
    <p:sldId id="355" r:id="rId4"/>
    <p:sldId id="357" r:id="rId5"/>
    <p:sldId id="358" r:id="rId6"/>
    <p:sldId id="367" r:id="rId7"/>
    <p:sldId id="368" r:id="rId8"/>
    <p:sldId id="369" r:id="rId9"/>
    <p:sldId id="371" r:id="rId10"/>
    <p:sldId id="364" r:id="rId11"/>
    <p:sldId id="445" r:id="rId12"/>
    <p:sldId id="365" r:id="rId13"/>
    <p:sldId id="359" r:id="rId14"/>
    <p:sldId id="366" r:id="rId15"/>
    <p:sldId id="372" r:id="rId16"/>
    <p:sldId id="373" r:id="rId17"/>
    <p:sldId id="374" r:id="rId18"/>
    <p:sldId id="375" r:id="rId19"/>
    <p:sldId id="393" r:id="rId20"/>
    <p:sldId id="396" r:id="rId21"/>
    <p:sldId id="398" r:id="rId22"/>
    <p:sldId id="400" r:id="rId23"/>
    <p:sldId id="362" r:id="rId24"/>
    <p:sldId id="377" r:id="rId25"/>
    <p:sldId id="382" r:id="rId26"/>
    <p:sldId id="383" r:id="rId27"/>
    <p:sldId id="390" r:id="rId28"/>
    <p:sldId id="384" r:id="rId29"/>
    <p:sldId id="386" r:id="rId30"/>
    <p:sldId id="385" r:id="rId31"/>
    <p:sldId id="436" r:id="rId32"/>
    <p:sldId id="381" r:id="rId33"/>
    <p:sldId id="389" r:id="rId34"/>
    <p:sldId id="387" r:id="rId35"/>
    <p:sldId id="388" r:id="rId36"/>
    <p:sldId id="437" r:id="rId37"/>
    <p:sldId id="438" r:id="rId38"/>
    <p:sldId id="440" r:id="rId39"/>
    <p:sldId id="441" r:id="rId40"/>
    <p:sldId id="444" r:id="rId41"/>
    <p:sldId id="403" r:id="rId42"/>
    <p:sldId id="404" r:id="rId43"/>
    <p:sldId id="406" r:id="rId44"/>
    <p:sldId id="407" r:id="rId45"/>
    <p:sldId id="408" r:id="rId46"/>
    <p:sldId id="409" r:id="rId47"/>
    <p:sldId id="415" r:id="rId48"/>
    <p:sldId id="414" r:id="rId49"/>
    <p:sldId id="413" r:id="rId50"/>
    <p:sldId id="412" r:id="rId51"/>
    <p:sldId id="411" r:id="rId52"/>
    <p:sldId id="416" r:id="rId53"/>
    <p:sldId id="417" r:id="rId54"/>
    <p:sldId id="418" r:id="rId55"/>
    <p:sldId id="419" r:id="rId56"/>
    <p:sldId id="420" r:id="rId57"/>
    <p:sldId id="435" r:id="rId58"/>
    <p:sldId id="421" r:id="rId59"/>
    <p:sldId id="424" r:id="rId60"/>
    <p:sldId id="423" r:id="rId61"/>
    <p:sldId id="430" r:id="rId62"/>
    <p:sldId id="426" r:id="rId63"/>
    <p:sldId id="431" r:id="rId64"/>
    <p:sldId id="427" r:id="rId65"/>
    <p:sldId id="432" r:id="rId66"/>
    <p:sldId id="429" r:id="rId67"/>
    <p:sldId id="433" r:id="rId68"/>
    <p:sldId id="428" r:id="rId69"/>
    <p:sldId id="434" r:id="rId70"/>
    <p:sldId id="401" r:id="rId71"/>
    <p:sldId id="402" r:id="rId72"/>
    <p:sldId id="356" r:id="rId73"/>
  </p:sldIdLst>
  <p:sldSz cx="9144000" cy="5143500" type="screen16x9"/>
  <p:notesSz cx="7315200" cy="9601200"/>
  <p:defaultTextStyle>
    <a:defPPr>
      <a:defRPr lang="en-US"/>
    </a:defPPr>
    <a:lvl1pPr algn="ctr" rtl="0" fontAlgn="base">
      <a:spcBef>
        <a:spcPct val="0"/>
      </a:spcBef>
      <a:spcAft>
        <a:spcPct val="0"/>
      </a:spcAft>
      <a:defRPr sz="4100" kern="1200">
        <a:solidFill>
          <a:srgbClr val="000000"/>
        </a:solidFill>
        <a:latin typeface="Gill Sans" charset="0"/>
        <a:ea typeface="ヒラギノ角ゴ ProN W3" charset="0"/>
        <a:cs typeface="ヒラギノ角ゴ ProN W3" charset="0"/>
        <a:sym typeface="Gill Sans" charset="0"/>
      </a:defRPr>
    </a:lvl1pPr>
    <a:lvl2pPr marL="171450" algn="ctr" rtl="0" fontAlgn="base">
      <a:spcBef>
        <a:spcPct val="0"/>
      </a:spcBef>
      <a:spcAft>
        <a:spcPct val="0"/>
      </a:spcAft>
      <a:defRPr sz="4100" kern="1200">
        <a:solidFill>
          <a:srgbClr val="000000"/>
        </a:solidFill>
        <a:latin typeface="Gill Sans" charset="0"/>
        <a:ea typeface="ヒラギノ角ゴ ProN W3" charset="0"/>
        <a:cs typeface="ヒラギノ角ゴ ProN W3" charset="0"/>
        <a:sym typeface="Gill Sans" charset="0"/>
      </a:defRPr>
    </a:lvl2pPr>
    <a:lvl3pPr marL="342900" algn="ctr" rtl="0" fontAlgn="base">
      <a:spcBef>
        <a:spcPct val="0"/>
      </a:spcBef>
      <a:spcAft>
        <a:spcPct val="0"/>
      </a:spcAft>
      <a:defRPr sz="4100" kern="1200">
        <a:solidFill>
          <a:srgbClr val="000000"/>
        </a:solidFill>
        <a:latin typeface="Gill Sans" charset="0"/>
        <a:ea typeface="ヒラギノ角ゴ ProN W3" charset="0"/>
        <a:cs typeface="ヒラギノ角ゴ ProN W3" charset="0"/>
        <a:sym typeface="Gill Sans" charset="0"/>
      </a:defRPr>
    </a:lvl3pPr>
    <a:lvl4pPr marL="514350" algn="ctr" rtl="0" fontAlgn="base">
      <a:spcBef>
        <a:spcPct val="0"/>
      </a:spcBef>
      <a:spcAft>
        <a:spcPct val="0"/>
      </a:spcAft>
      <a:defRPr sz="4100" kern="1200">
        <a:solidFill>
          <a:srgbClr val="000000"/>
        </a:solidFill>
        <a:latin typeface="Gill Sans" charset="0"/>
        <a:ea typeface="ヒラギノ角ゴ ProN W3" charset="0"/>
        <a:cs typeface="ヒラギノ角ゴ ProN W3" charset="0"/>
        <a:sym typeface="Gill Sans" charset="0"/>
      </a:defRPr>
    </a:lvl4pPr>
    <a:lvl5pPr marL="685800" algn="ctr" rtl="0" fontAlgn="base">
      <a:spcBef>
        <a:spcPct val="0"/>
      </a:spcBef>
      <a:spcAft>
        <a:spcPct val="0"/>
      </a:spcAft>
      <a:defRPr sz="4100" kern="1200">
        <a:solidFill>
          <a:srgbClr val="000000"/>
        </a:solidFill>
        <a:latin typeface="Gill Sans" charset="0"/>
        <a:ea typeface="ヒラギノ角ゴ ProN W3" charset="0"/>
        <a:cs typeface="ヒラギノ角ゴ ProN W3" charset="0"/>
        <a:sym typeface="Gill Sans" charset="0"/>
      </a:defRPr>
    </a:lvl5pPr>
    <a:lvl6pPr marL="857250" algn="l" defTabSz="171450" rtl="0" eaLnBrk="1" latinLnBrk="0" hangingPunct="1">
      <a:defRPr sz="4100" kern="1200">
        <a:solidFill>
          <a:srgbClr val="000000"/>
        </a:solidFill>
        <a:latin typeface="Gill Sans" charset="0"/>
        <a:ea typeface="ヒラギノ角ゴ ProN W3" charset="0"/>
        <a:cs typeface="ヒラギノ角ゴ ProN W3" charset="0"/>
        <a:sym typeface="Gill Sans" charset="0"/>
      </a:defRPr>
    </a:lvl6pPr>
    <a:lvl7pPr marL="1028700" algn="l" defTabSz="171450" rtl="0" eaLnBrk="1" latinLnBrk="0" hangingPunct="1">
      <a:defRPr sz="4100" kern="1200">
        <a:solidFill>
          <a:srgbClr val="000000"/>
        </a:solidFill>
        <a:latin typeface="Gill Sans" charset="0"/>
        <a:ea typeface="ヒラギノ角ゴ ProN W3" charset="0"/>
        <a:cs typeface="ヒラギノ角ゴ ProN W3" charset="0"/>
        <a:sym typeface="Gill Sans" charset="0"/>
      </a:defRPr>
    </a:lvl7pPr>
    <a:lvl8pPr marL="1200150" algn="l" defTabSz="171450" rtl="0" eaLnBrk="1" latinLnBrk="0" hangingPunct="1">
      <a:defRPr sz="4100" kern="1200">
        <a:solidFill>
          <a:srgbClr val="000000"/>
        </a:solidFill>
        <a:latin typeface="Gill Sans" charset="0"/>
        <a:ea typeface="ヒラギノ角ゴ ProN W3" charset="0"/>
        <a:cs typeface="ヒラギノ角ゴ ProN W3" charset="0"/>
        <a:sym typeface="Gill Sans" charset="0"/>
      </a:defRPr>
    </a:lvl8pPr>
    <a:lvl9pPr marL="1371600" algn="l" defTabSz="171450" rtl="0" eaLnBrk="1" latinLnBrk="0" hangingPunct="1">
      <a:defRPr sz="4100" kern="1200">
        <a:solidFill>
          <a:srgbClr val="000000"/>
        </a:solidFill>
        <a:latin typeface="Gill Sans" charset="0"/>
        <a:ea typeface="ヒラギノ角ゴ ProN W3" charset="0"/>
        <a:cs typeface="ヒラギノ角ゴ ProN W3" charset="0"/>
        <a:sym typeface="Gill Sans"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9A5"/>
    <a:srgbClr val="99CC00"/>
    <a:srgbClr val="CCFFCC"/>
    <a:srgbClr val="06A3B6"/>
    <a:srgbClr val="DCDEE0"/>
    <a:srgbClr val="006086"/>
    <a:srgbClr val="66CCFF"/>
    <a:srgbClr val="AFF0FF"/>
    <a:srgbClr val="99CCFF"/>
    <a:srgbClr val="3489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78" autoAdjust="0"/>
    <p:restoredTop sz="95326" autoAdjust="0"/>
  </p:normalViewPr>
  <p:slideViewPr>
    <p:cSldViewPr>
      <p:cViewPr varScale="1">
        <p:scale>
          <a:sx n="116" d="100"/>
          <a:sy n="116" d="100"/>
        </p:scale>
        <p:origin x="571" y="77"/>
      </p:cViewPr>
      <p:guideLst>
        <p:guide orient="horz" pos="1620"/>
        <p:guide pos="2880"/>
      </p:guideLst>
    </p:cSldViewPr>
  </p:slideViewPr>
  <p:outlineViewPr>
    <p:cViewPr>
      <p:scale>
        <a:sx n="33" d="100"/>
        <a:sy n="33" d="100"/>
      </p:scale>
      <p:origin x="0" y="-7286"/>
    </p:cViewPr>
  </p:outlineViewPr>
  <p:notesTextViewPr>
    <p:cViewPr>
      <p:scale>
        <a:sx n="100" d="100"/>
        <a:sy n="100" d="100"/>
      </p:scale>
      <p:origin x="0" y="0"/>
    </p:cViewPr>
  </p:notesTextViewPr>
  <p:sorterViewPr>
    <p:cViewPr>
      <p:scale>
        <a:sx n="100" d="100"/>
        <a:sy n="100" d="100"/>
      </p:scale>
      <p:origin x="0" y="-14261"/>
    </p:cViewPr>
  </p:sorterViewPr>
  <p:notesViewPr>
    <p:cSldViewPr>
      <p:cViewPr varScale="1">
        <p:scale>
          <a:sx n="60" d="100"/>
          <a:sy n="60" d="100"/>
        </p:scale>
        <p:origin x="2294" y="3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5F0A1EBB-0D2C-4511-B54C-CE73DE945C3B}" type="datetimeFigureOut">
              <a:rPr lang="en-US" smtClean="0"/>
              <a:t>7/20/2022</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49763CD2-8695-4F90-B9A3-3330CBF54B06}" type="slidenum">
              <a:rPr lang="en-US" smtClean="0"/>
              <a:t>‹#›</a:t>
            </a:fld>
            <a:endParaRPr lang="en-US"/>
          </a:p>
        </p:txBody>
      </p:sp>
    </p:spTree>
    <p:extLst>
      <p:ext uri="{BB962C8B-B14F-4D97-AF65-F5344CB8AC3E}">
        <p14:creationId xmlns:p14="http://schemas.microsoft.com/office/powerpoint/2010/main" val="17557251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763CD2-8695-4F90-B9A3-3330CBF54B06}" type="slidenum">
              <a:rPr lang="en-US" smtClean="0"/>
              <a:t>1</a:t>
            </a:fld>
            <a:endParaRPr lang="en-US"/>
          </a:p>
        </p:txBody>
      </p:sp>
    </p:spTree>
    <p:extLst>
      <p:ext uri="{BB962C8B-B14F-4D97-AF65-F5344CB8AC3E}">
        <p14:creationId xmlns:p14="http://schemas.microsoft.com/office/powerpoint/2010/main" val="4019201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latin typeface="Times New Roman" panose="02020603050405020304" pitchFamily="18" charset="0"/>
                <a:ea typeface="Times New Roman" panose="02020603050405020304" pitchFamily="18" charset="0"/>
              </a:rPr>
              <a:t>t</a:t>
            </a:r>
            <a:r>
              <a:rPr lang="en-US" sz="1200" dirty="0" err="1">
                <a:effectLst/>
                <a:latin typeface="Times New Roman" panose="02020603050405020304" pitchFamily="18" charset="0"/>
                <a:ea typeface="Times New Roman" panose="02020603050405020304" pitchFamily="18" charset="0"/>
              </a:rPr>
              <a:t>hời</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gian</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phản</a:t>
            </a:r>
            <a:r>
              <a:rPr lang="en-US" sz="1200" dirty="0">
                <a:effectLst/>
                <a:latin typeface="Times New Roman" panose="02020603050405020304" pitchFamily="18" charset="0"/>
                <a:ea typeface="Times New Roman" panose="02020603050405020304" pitchFamily="18" charset="0"/>
              </a:rPr>
              <a:t> hồi trung bình </a:t>
            </a:r>
            <a:r>
              <a:rPr lang="en-US" sz="1200" dirty="0" err="1">
                <a:effectLst/>
                <a:latin typeface="Times New Roman" panose="02020603050405020304" pitchFamily="18" charset="0"/>
                <a:ea typeface="Times New Roman" panose="02020603050405020304" pitchFamily="18" charset="0"/>
              </a:rPr>
              <a:t>cho</a:t>
            </a:r>
            <a:r>
              <a:rPr lang="en-US" sz="1200" dirty="0">
                <a:effectLst/>
                <a:latin typeface="Times New Roman" panose="02020603050405020304" pitchFamily="18" charset="0"/>
                <a:ea typeface="Times New Roman" panose="02020603050405020304" pitchFamily="18" charset="0"/>
              </a:rPr>
              <a:t> các </a:t>
            </a:r>
            <a:r>
              <a:rPr lang="en-US" sz="1200" dirty="0" err="1">
                <a:effectLst/>
                <a:latin typeface="Times New Roman" panose="02020603050405020304" pitchFamily="18" charset="0"/>
                <a:ea typeface="Times New Roman" panose="02020603050405020304" pitchFamily="18" charset="0"/>
              </a:rPr>
              <a:t>kích</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thích</a:t>
            </a:r>
            <a:r>
              <a:rPr lang="en-US" sz="1200" dirty="0">
                <a:effectLst/>
                <a:latin typeface="Times New Roman" panose="02020603050405020304" pitchFamily="18" charset="0"/>
                <a:ea typeface="Times New Roman" panose="02020603050405020304" pitchFamily="18" charset="0"/>
              </a:rPr>
              <a:t> xúc giác là 0,385ms</a:t>
            </a:r>
            <a:r>
              <a:rPr lang="en-US" sz="1200" dirty="0">
                <a:effectLst/>
                <a:latin typeface="Times New Roman" panose="02020603050405020304" pitchFamily="18" charset="0"/>
                <a:ea typeface="Times New Roman" panose="02020603050405020304" pitchFamily="18" charset="0"/>
                <a:sym typeface="Symbol" panose="05050102010706020507" pitchFamily="18" charset="2"/>
              </a:rPr>
              <a:t> với độ </a:t>
            </a:r>
            <a:r>
              <a:rPr lang="en-US" sz="1200" dirty="0" err="1">
                <a:effectLst/>
                <a:latin typeface="Times New Roman" panose="02020603050405020304" pitchFamily="18" charset="0"/>
                <a:ea typeface="Times New Roman" panose="02020603050405020304" pitchFamily="18" charset="0"/>
                <a:sym typeface="Symbol" panose="05050102010706020507" pitchFamily="18" charset="2"/>
              </a:rPr>
              <a:t>lệch</a:t>
            </a:r>
            <a:r>
              <a:rPr lang="en-US" sz="1200" dirty="0">
                <a:effectLst/>
                <a:latin typeface="Times New Roman" panose="02020603050405020304" pitchFamily="18" charset="0"/>
                <a:ea typeface="Times New Roman" panose="02020603050405020304" pitchFamily="18" charset="0"/>
                <a:sym typeface="Symbol" panose="05050102010706020507" pitchFamily="18" charset="2"/>
              </a:rPr>
              <a:t> chuẩn </a:t>
            </a:r>
            <a:r>
              <a:rPr lang="en-US" sz="1200" dirty="0">
                <a:effectLst/>
                <a:latin typeface="Times New Roman" panose="02020603050405020304" pitchFamily="18" charset="0"/>
                <a:ea typeface="Times New Roman" panose="02020603050405020304" pitchFamily="18" charset="0"/>
              </a:rPr>
              <a:t>0,071ms</a:t>
            </a:r>
            <a:endParaRPr lang="vi-VN" sz="1200" dirty="0">
              <a:effectLst/>
              <a:latin typeface="Times New Roman" panose="02020603050405020304" pitchFamily="18" charset="0"/>
              <a:ea typeface="Times New Roman" panose="02020603050405020304" pitchFamily="18" charset="0"/>
            </a:endParaRPr>
          </a:p>
          <a:p>
            <a:endParaRPr lang="vi-VN" dirty="0"/>
          </a:p>
        </p:txBody>
      </p:sp>
      <p:sp>
        <p:nvSpPr>
          <p:cNvPr id="4" name="Slide Number Placeholder 3"/>
          <p:cNvSpPr>
            <a:spLocks noGrp="1"/>
          </p:cNvSpPr>
          <p:nvPr>
            <p:ph type="sldNum" sz="quarter" idx="5"/>
          </p:nvPr>
        </p:nvSpPr>
        <p:spPr/>
        <p:txBody>
          <a:bodyPr/>
          <a:lstStyle/>
          <a:p>
            <a:fld id="{49763CD2-8695-4F90-B9A3-3330CBF54B06}" type="slidenum">
              <a:rPr lang="en-US" smtClean="0"/>
              <a:t>17</a:t>
            </a:fld>
            <a:endParaRPr lang="en-US"/>
          </a:p>
        </p:txBody>
      </p:sp>
    </p:spTree>
    <p:extLst>
      <p:ext uri="{BB962C8B-B14F-4D97-AF65-F5344CB8AC3E}">
        <p14:creationId xmlns:p14="http://schemas.microsoft.com/office/powerpoint/2010/main" val="2927568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latin typeface="Times New Roman" panose="02020603050405020304" pitchFamily="18" charset="0"/>
                <a:ea typeface="Times New Roman" panose="02020603050405020304" pitchFamily="18" charset="0"/>
              </a:rPr>
              <a:t>t</a:t>
            </a:r>
            <a:r>
              <a:rPr lang="en-US" sz="1200" dirty="0" err="1">
                <a:effectLst/>
                <a:latin typeface="Times New Roman" panose="02020603050405020304" pitchFamily="18" charset="0"/>
                <a:ea typeface="Times New Roman" panose="02020603050405020304" pitchFamily="18" charset="0"/>
              </a:rPr>
              <a:t>hời</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gian</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phản</a:t>
            </a:r>
            <a:r>
              <a:rPr lang="en-US" sz="1200" dirty="0">
                <a:effectLst/>
                <a:latin typeface="Times New Roman" panose="02020603050405020304" pitchFamily="18" charset="0"/>
                <a:ea typeface="Times New Roman" panose="02020603050405020304" pitchFamily="18" charset="0"/>
              </a:rPr>
              <a:t> hồi trung bình </a:t>
            </a:r>
            <a:r>
              <a:rPr lang="en-US" sz="1200" dirty="0" err="1">
                <a:effectLst/>
                <a:latin typeface="Times New Roman" panose="02020603050405020304" pitchFamily="18" charset="0"/>
                <a:ea typeface="Times New Roman" panose="02020603050405020304" pitchFamily="18" charset="0"/>
              </a:rPr>
              <a:t>cho</a:t>
            </a:r>
            <a:r>
              <a:rPr lang="en-US" sz="1200" dirty="0">
                <a:effectLst/>
                <a:latin typeface="Times New Roman" panose="02020603050405020304" pitchFamily="18" charset="0"/>
                <a:ea typeface="Times New Roman" panose="02020603050405020304" pitchFamily="18" charset="0"/>
              </a:rPr>
              <a:t> các </a:t>
            </a:r>
            <a:r>
              <a:rPr lang="en-US" sz="1200" dirty="0" err="1">
                <a:effectLst/>
                <a:latin typeface="Times New Roman" panose="02020603050405020304" pitchFamily="18" charset="0"/>
                <a:ea typeface="Times New Roman" panose="02020603050405020304" pitchFamily="18" charset="0"/>
              </a:rPr>
              <a:t>kích</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thích</a:t>
            </a:r>
            <a:r>
              <a:rPr lang="en-US" sz="1200" dirty="0">
                <a:effectLst/>
                <a:latin typeface="Times New Roman" panose="02020603050405020304" pitchFamily="18" charset="0"/>
                <a:ea typeface="Times New Roman" panose="02020603050405020304" pitchFamily="18" charset="0"/>
              </a:rPr>
              <a:t> xúc giác là 0,385ms</a:t>
            </a:r>
            <a:r>
              <a:rPr lang="en-US" sz="1200" dirty="0">
                <a:effectLst/>
                <a:latin typeface="Times New Roman" panose="02020603050405020304" pitchFamily="18" charset="0"/>
                <a:ea typeface="Times New Roman" panose="02020603050405020304" pitchFamily="18" charset="0"/>
                <a:sym typeface="Symbol" panose="05050102010706020507" pitchFamily="18" charset="2"/>
              </a:rPr>
              <a:t> với độ </a:t>
            </a:r>
            <a:r>
              <a:rPr lang="en-US" sz="1200" dirty="0" err="1">
                <a:effectLst/>
                <a:latin typeface="Times New Roman" panose="02020603050405020304" pitchFamily="18" charset="0"/>
                <a:ea typeface="Times New Roman" panose="02020603050405020304" pitchFamily="18" charset="0"/>
                <a:sym typeface="Symbol" panose="05050102010706020507" pitchFamily="18" charset="2"/>
              </a:rPr>
              <a:t>lệch</a:t>
            </a:r>
            <a:r>
              <a:rPr lang="en-US" sz="1200" dirty="0">
                <a:effectLst/>
                <a:latin typeface="Times New Roman" panose="02020603050405020304" pitchFamily="18" charset="0"/>
                <a:ea typeface="Times New Roman" panose="02020603050405020304" pitchFamily="18" charset="0"/>
                <a:sym typeface="Symbol" panose="05050102010706020507" pitchFamily="18" charset="2"/>
              </a:rPr>
              <a:t> chuẩn </a:t>
            </a:r>
            <a:r>
              <a:rPr lang="en-US" sz="1200" dirty="0">
                <a:effectLst/>
                <a:latin typeface="Times New Roman" panose="02020603050405020304" pitchFamily="18" charset="0"/>
                <a:ea typeface="Times New Roman" panose="02020603050405020304" pitchFamily="18" charset="0"/>
              </a:rPr>
              <a:t>0,071ms</a:t>
            </a:r>
            <a:endParaRPr lang="vi-VN" sz="1200" dirty="0">
              <a:effectLst/>
              <a:latin typeface="Times New Roman" panose="02020603050405020304" pitchFamily="18" charset="0"/>
              <a:ea typeface="Times New Roman" panose="02020603050405020304" pitchFamily="18" charset="0"/>
            </a:endParaRPr>
          </a:p>
          <a:p>
            <a:endParaRPr lang="vi-VN" dirty="0"/>
          </a:p>
        </p:txBody>
      </p:sp>
      <p:sp>
        <p:nvSpPr>
          <p:cNvPr id="4" name="Slide Number Placeholder 3"/>
          <p:cNvSpPr>
            <a:spLocks noGrp="1"/>
          </p:cNvSpPr>
          <p:nvPr>
            <p:ph type="sldNum" sz="quarter" idx="5"/>
          </p:nvPr>
        </p:nvSpPr>
        <p:spPr/>
        <p:txBody>
          <a:bodyPr/>
          <a:lstStyle/>
          <a:p>
            <a:fld id="{49763CD2-8695-4F90-B9A3-3330CBF54B06}" type="slidenum">
              <a:rPr lang="en-US" smtClean="0"/>
              <a:t>18</a:t>
            </a:fld>
            <a:endParaRPr lang="en-US"/>
          </a:p>
        </p:txBody>
      </p:sp>
    </p:spTree>
    <p:extLst>
      <p:ext uri="{BB962C8B-B14F-4D97-AF65-F5344CB8AC3E}">
        <p14:creationId xmlns:p14="http://schemas.microsoft.com/office/powerpoint/2010/main" val="829752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latin typeface="Times New Roman" panose="02020603050405020304" pitchFamily="18" charset="0"/>
                <a:ea typeface="Times New Roman" panose="02020603050405020304" pitchFamily="18" charset="0"/>
              </a:rPr>
              <a:t>t</a:t>
            </a:r>
            <a:r>
              <a:rPr lang="en-US" sz="1200" dirty="0" err="1">
                <a:effectLst/>
                <a:latin typeface="Times New Roman" panose="02020603050405020304" pitchFamily="18" charset="0"/>
                <a:ea typeface="Times New Roman" panose="02020603050405020304" pitchFamily="18" charset="0"/>
              </a:rPr>
              <a:t>hời</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gian</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phản</a:t>
            </a:r>
            <a:r>
              <a:rPr lang="en-US" sz="1200" dirty="0">
                <a:effectLst/>
                <a:latin typeface="Times New Roman" panose="02020603050405020304" pitchFamily="18" charset="0"/>
                <a:ea typeface="Times New Roman" panose="02020603050405020304" pitchFamily="18" charset="0"/>
              </a:rPr>
              <a:t> hồi trung bình </a:t>
            </a:r>
            <a:r>
              <a:rPr lang="en-US" sz="1200" dirty="0" err="1">
                <a:effectLst/>
                <a:latin typeface="Times New Roman" panose="02020603050405020304" pitchFamily="18" charset="0"/>
                <a:ea typeface="Times New Roman" panose="02020603050405020304" pitchFamily="18" charset="0"/>
              </a:rPr>
              <a:t>cho</a:t>
            </a:r>
            <a:r>
              <a:rPr lang="en-US" sz="1200" dirty="0">
                <a:effectLst/>
                <a:latin typeface="Times New Roman" panose="02020603050405020304" pitchFamily="18" charset="0"/>
                <a:ea typeface="Times New Roman" panose="02020603050405020304" pitchFamily="18" charset="0"/>
              </a:rPr>
              <a:t> các </a:t>
            </a:r>
            <a:r>
              <a:rPr lang="en-US" sz="1200" dirty="0" err="1">
                <a:effectLst/>
                <a:latin typeface="Times New Roman" panose="02020603050405020304" pitchFamily="18" charset="0"/>
                <a:ea typeface="Times New Roman" panose="02020603050405020304" pitchFamily="18" charset="0"/>
              </a:rPr>
              <a:t>kích</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thích</a:t>
            </a:r>
            <a:r>
              <a:rPr lang="en-US" sz="1200" dirty="0">
                <a:effectLst/>
                <a:latin typeface="Times New Roman" panose="02020603050405020304" pitchFamily="18" charset="0"/>
                <a:ea typeface="Times New Roman" panose="02020603050405020304" pitchFamily="18" charset="0"/>
              </a:rPr>
              <a:t> xúc giác là 0,385ms</a:t>
            </a:r>
            <a:r>
              <a:rPr lang="en-US" sz="1200" dirty="0">
                <a:effectLst/>
                <a:latin typeface="Times New Roman" panose="02020603050405020304" pitchFamily="18" charset="0"/>
                <a:ea typeface="Times New Roman" panose="02020603050405020304" pitchFamily="18" charset="0"/>
                <a:sym typeface="Symbol" panose="05050102010706020507" pitchFamily="18" charset="2"/>
              </a:rPr>
              <a:t> với độ </a:t>
            </a:r>
            <a:r>
              <a:rPr lang="en-US" sz="1200" dirty="0" err="1">
                <a:effectLst/>
                <a:latin typeface="Times New Roman" panose="02020603050405020304" pitchFamily="18" charset="0"/>
                <a:ea typeface="Times New Roman" panose="02020603050405020304" pitchFamily="18" charset="0"/>
                <a:sym typeface="Symbol" panose="05050102010706020507" pitchFamily="18" charset="2"/>
              </a:rPr>
              <a:t>lệch</a:t>
            </a:r>
            <a:r>
              <a:rPr lang="en-US" sz="1200" dirty="0">
                <a:effectLst/>
                <a:latin typeface="Times New Roman" panose="02020603050405020304" pitchFamily="18" charset="0"/>
                <a:ea typeface="Times New Roman" panose="02020603050405020304" pitchFamily="18" charset="0"/>
                <a:sym typeface="Symbol" panose="05050102010706020507" pitchFamily="18" charset="2"/>
              </a:rPr>
              <a:t> chuẩn </a:t>
            </a:r>
            <a:r>
              <a:rPr lang="en-US" sz="1200" dirty="0">
                <a:effectLst/>
                <a:latin typeface="Times New Roman" panose="02020603050405020304" pitchFamily="18" charset="0"/>
                <a:ea typeface="Times New Roman" panose="02020603050405020304" pitchFamily="18" charset="0"/>
              </a:rPr>
              <a:t>0,071ms</a:t>
            </a:r>
            <a:endParaRPr lang="vi-VN" sz="1200" dirty="0">
              <a:effectLst/>
              <a:latin typeface="Times New Roman" panose="02020603050405020304" pitchFamily="18" charset="0"/>
              <a:ea typeface="Times New Roman" panose="02020603050405020304" pitchFamily="18" charset="0"/>
            </a:endParaRPr>
          </a:p>
          <a:p>
            <a:endParaRPr lang="vi-VN" dirty="0"/>
          </a:p>
        </p:txBody>
      </p:sp>
      <p:sp>
        <p:nvSpPr>
          <p:cNvPr id="4" name="Slide Number Placeholder 3"/>
          <p:cNvSpPr>
            <a:spLocks noGrp="1"/>
          </p:cNvSpPr>
          <p:nvPr>
            <p:ph type="sldNum" sz="quarter" idx="5"/>
          </p:nvPr>
        </p:nvSpPr>
        <p:spPr/>
        <p:txBody>
          <a:bodyPr/>
          <a:lstStyle/>
          <a:p>
            <a:fld id="{49763CD2-8695-4F90-B9A3-3330CBF54B06}" type="slidenum">
              <a:rPr lang="en-US" smtClean="0"/>
              <a:t>19</a:t>
            </a:fld>
            <a:endParaRPr lang="en-US"/>
          </a:p>
        </p:txBody>
      </p:sp>
    </p:spTree>
    <p:extLst>
      <p:ext uri="{BB962C8B-B14F-4D97-AF65-F5344CB8AC3E}">
        <p14:creationId xmlns:p14="http://schemas.microsoft.com/office/powerpoint/2010/main" val="2603027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latin typeface="Times New Roman" panose="02020603050405020304" pitchFamily="18" charset="0"/>
                <a:ea typeface="Times New Roman" panose="02020603050405020304" pitchFamily="18" charset="0"/>
              </a:rPr>
              <a:t>t</a:t>
            </a:r>
            <a:r>
              <a:rPr lang="en-US" sz="1200" dirty="0" err="1">
                <a:effectLst/>
                <a:latin typeface="Times New Roman" panose="02020603050405020304" pitchFamily="18" charset="0"/>
                <a:ea typeface="Times New Roman" panose="02020603050405020304" pitchFamily="18" charset="0"/>
              </a:rPr>
              <a:t>hời</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gian</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phản</a:t>
            </a:r>
            <a:r>
              <a:rPr lang="en-US" sz="1200" dirty="0">
                <a:effectLst/>
                <a:latin typeface="Times New Roman" panose="02020603050405020304" pitchFamily="18" charset="0"/>
                <a:ea typeface="Times New Roman" panose="02020603050405020304" pitchFamily="18" charset="0"/>
              </a:rPr>
              <a:t> hồi trung bình </a:t>
            </a:r>
            <a:r>
              <a:rPr lang="en-US" sz="1200" dirty="0" err="1">
                <a:effectLst/>
                <a:latin typeface="Times New Roman" panose="02020603050405020304" pitchFamily="18" charset="0"/>
                <a:ea typeface="Times New Roman" panose="02020603050405020304" pitchFamily="18" charset="0"/>
              </a:rPr>
              <a:t>cho</a:t>
            </a:r>
            <a:r>
              <a:rPr lang="en-US" sz="1200" dirty="0">
                <a:effectLst/>
                <a:latin typeface="Times New Roman" panose="02020603050405020304" pitchFamily="18" charset="0"/>
                <a:ea typeface="Times New Roman" panose="02020603050405020304" pitchFamily="18" charset="0"/>
              </a:rPr>
              <a:t> các </a:t>
            </a:r>
            <a:r>
              <a:rPr lang="en-US" sz="1200" dirty="0" err="1">
                <a:effectLst/>
                <a:latin typeface="Times New Roman" panose="02020603050405020304" pitchFamily="18" charset="0"/>
                <a:ea typeface="Times New Roman" panose="02020603050405020304" pitchFamily="18" charset="0"/>
              </a:rPr>
              <a:t>kích</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thích</a:t>
            </a:r>
            <a:r>
              <a:rPr lang="en-US" sz="1200" dirty="0">
                <a:effectLst/>
                <a:latin typeface="Times New Roman" panose="02020603050405020304" pitchFamily="18" charset="0"/>
                <a:ea typeface="Times New Roman" panose="02020603050405020304" pitchFamily="18" charset="0"/>
              </a:rPr>
              <a:t> xúc giác là 0,385ms</a:t>
            </a:r>
            <a:r>
              <a:rPr lang="en-US" sz="1200" dirty="0">
                <a:effectLst/>
                <a:latin typeface="Times New Roman" panose="02020603050405020304" pitchFamily="18" charset="0"/>
                <a:ea typeface="Times New Roman" panose="02020603050405020304" pitchFamily="18" charset="0"/>
                <a:sym typeface="Symbol" panose="05050102010706020507" pitchFamily="18" charset="2"/>
              </a:rPr>
              <a:t> với độ </a:t>
            </a:r>
            <a:r>
              <a:rPr lang="en-US" sz="1200" dirty="0" err="1">
                <a:effectLst/>
                <a:latin typeface="Times New Roman" panose="02020603050405020304" pitchFamily="18" charset="0"/>
                <a:ea typeface="Times New Roman" panose="02020603050405020304" pitchFamily="18" charset="0"/>
                <a:sym typeface="Symbol" panose="05050102010706020507" pitchFamily="18" charset="2"/>
              </a:rPr>
              <a:t>lệch</a:t>
            </a:r>
            <a:r>
              <a:rPr lang="en-US" sz="1200" dirty="0">
                <a:effectLst/>
                <a:latin typeface="Times New Roman" panose="02020603050405020304" pitchFamily="18" charset="0"/>
                <a:ea typeface="Times New Roman" panose="02020603050405020304" pitchFamily="18" charset="0"/>
                <a:sym typeface="Symbol" panose="05050102010706020507" pitchFamily="18" charset="2"/>
              </a:rPr>
              <a:t> chuẩn </a:t>
            </a:r>
            <a:r>
              <a:rPr lang="en-US" sz="1200" dirty="0">
                <a:effectLst/>
                <a:latin typeface="Times New Roman" panose="02020603050405020304" pitchFamily="18" charset="0"/>
                <a:ea typeface="Times New Roman" panose="02020603050405020304" pitchFamily="18" charset="0"/>
              </a:rPr>
              <a:t>0,071ms</a:t>
            </a:r>
            <a:endParaRPr lang="vi-VN" sz="1200" dirty="0">
              <a:effectLst/>
              <a:latin typeface="Times New Roman" panose="02020603050405020304" pitchFamily="18" charset="0"/>
              <a:ea typeface="Times New Roman" panose="02020603050405020304" pitchFamily="18" charset="0"/>
            </a:endParaRPr>
          </a:p>
          <a:p>
            <a:endParaRPr lang="vi-VN" dirty="0"/>
          </a:p>
        </p:txBody>
      </p:sp>
      <p:sp>
        <p:nvSpPr>
          <p:cNvPr id="4" name="Slide Number Placeholder 3"/>
          <p:cNvSpPr>
            <a:spLocks noGrp="1"/>
          </p:cNvSpPr>
          <p:nvPr>
            <p:ph type="sldNum" sz="quarter" idx="5"/>
          </p:nvPr>
        </p:nvSpPr>
        <p:spPr/>
        <p:txBody>
          <a:bodyPr/>
          <a:lstStyle/>
          <a:p>
            <a:fld id="{49763CD2-8695-4F90-B9A3-3330CBF54B06}" type="slidenum">
              <a:rPr lang="en-US" smtClean="0"/>
              <a:t>20</a:t>
            </a:fld>
            <a:endParaRPr lang="en-US"/>
          </a:p>
        </p:txBody>
      </p:sp>
    </p:spTree>
    <p:extLst>
      <p:ext uri="{BB962C8B-B14F-4D97-AF65-F5344CB8AC3E}">
        <p14:creationId xmlns:p14="http://schemas.microsoft.com/office/powerpoint/2010/main" val="810862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latin typeface="Times New Roman" panose="02020603050405020304" pitchFamily="18" charset="0"/>
                <a:ea typeface="Times New Roman" panose="02020603050405020304" pitchFamily="18" charset="0"/>
              </a:rPr>
              <a:t>t</a:t>
            </a:r>
            <a:r>
              <a:rPr lang="en-US" sz="1200" dirty="0" err="1">
                <a:effectLst/>
                <a:latin typeface="Times New Roman" panose="02020603050405020304" pitchFamily="18" charset="0"/>
                <a:ea typeface="Times New Roman" panose="02020603050405020304" pitchFamily="18" charset="0"/>
              </a:rPr>
              <a:t>hời</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gian</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phản</a:t>
            </a:r>
            <a:r>
              <a:rPr lang="en-US" sz="1200" dirty="0">
                <a:effectLst/>
                <a:latin typeface="Times New Roman" panose="02020603050405020304" pitchFamily="18" charset="0"/>
                <a:ea typeface="Times New Roman" panose="02020603050405020304" pitchFamily="18" charset="0"/>
              </a:rPr>
              <a:t> hồi trung bình </a:t>
            </a:r>
            <a:r>
              <a:rPr lang="en-US" sz="1200" dirty="0" err="1">
                <a:effectLst/>
                <a:latin typeface="Times New Roman" panose="02020603050405020304" pitchFamily="18" charset="0"/>
                <a:ea typeface="Times New Roman" panose="02020603050405020304" pitchFamily="18" charset="0"/>
              </a:rPr>
              <a:t>cho</a:t>
            </a:r>
            <a:r>
              <a:rPr lang="en-US" sz="1200" dirty="0">
                <a:effectLst/>
                <a:latin typeface="Times New Roman" panose="02020603050405020304" pitchFamily="18" charset="0"/>
                <a:ea typeface="Times New Roman" panose="02020603050405020304" pitchFamily="18" charset="0"/>
              </a:rPr>
              <a:t> các </a:t>
            </a:r>
            <a:r>
              <a:rPr lang="en-US" sz="1200" dirty="0" err="1">
                <a:effectLst/>
                <a:latin typeface="Times New Roman" panose="02020603050405020304" pitchFamily="18" charset="0"/>
                <a:ea typeface="Times New Roman" panose="02020603050405020304" pitchFamily="18" charset="0"/>
              </a:rPr>
              <a:t>kích</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thích</a:t>
            </a:r>
            <a:r>
              <a:rPr lang="en-US" sz="1200" dirty="0">
                <a:effectLst/>
                <a:latin typeface="Times New Roman" panose="02020603050405020304" pitchFamily="18" charset="0"/>
                <a:ea typeface="Times New Roman" panose="02020603050405020304" pitchFamily="18" charset="0"/>
              </a:rPr>
              <a:t> xúc giác là 0,385ms</a:t>
            </a:r>
            <a:r>
              <a:rPr lang="en-US" sz="1200" dirty="0">
                <a:effectLst/>
                <a:latin typeface="Times New Roman" panose="02020603050405020304" pitchFamily="18" charset="0"/>
                <a:ea typeface="Times New Roman" panose="02020603050405020304" pitchFamily="18" charset="0"/>
                <a:sym typeface="Symbol" panose="05050102010706020507" pitchFamily="18" charset="2"/>
              </a:rPr>
              <a:t> với độ </a:t>
            </a:r>
            <a:r>
              <a:rPr lang="en-US" sz="1200" dirty="0" err="1">
                <a:effectLst/>
                <a:latin typeface="Times New Roman" panose="02020603050405020304" pitchFamily="18" charset="0"/>
                <a:ea typeface="Times New Roman" panose="02020603050405020304" pitchFamily="18" charset="0"/>
                <a:sym typeface="Symbol" panose="05050102010706020507" pitchFamily="18" charset="2"/>
              </a:rPr>
              <a:t>lệch</a:t>
            </a:r>
            <a:r>
              <a:rPr lang="en-US" sz="1200" dirty="0">
                <a:effectLst/>
                <a:latin typeface="Times New Roman" panose="02020603050405020304" pitchFamily="18" charset="0"/>
                <a:ea typeface="Times New Roman" panose="02020603050405020304" pitchFamily="18" charset="0"/>
                <a:sym typeface="Symbol" panose="05050102010706020507" pitchFamily="18" charset="2"/>
              </a:rPr>
              <a:t> chuẩn </a:t>
            </a:r>
            <a:r>
              <a:rPr lang="en-US" sz="1200" dirty="0">
                <a:effectLst/>
                <a:latin typeface="Times New Roman" panose="02020603050405020304" pitchFamily="18" charset="0"/>
                <a:ea typeface="Times New Roman" panose="02020603050405020304" pitchFamily="18" charset="0"/>
              </a:rPr>
              <a:t>0,071ms</a:t>
            </a:r>
            <a:endParaRPr lang="vi-VN" sz="1200" dirty="0">
              <a:effectLst/>
              <a:latin typeface="Times New Roman" panose="02020603050405020304" pitchFamily="18" charset="0"/>
              <a:ea typeface="Times New Roman" panose="02020603050405020304" pitchFamily="18" charset="0"/>
            </a:endParaRPr>
          </a:p>
          <a:p>
            <a:endParaRPr lang="vi-VN" dirty="0"/>
          </a:p>
        </p:txBody>
      </p:sp>
      <p:sp>
        <p:nvSpPr>
          <p:cNvPr id="4" name="Slide Number Placeholder 3"/>
          <p:cNvSpPr>
            <a:spLocks noGrp="1"/>
          </p:cNvSpPr>
          <p:nvPr>
            <p:ph type="sldNum" sz="quarter" idx="5"/>
          </p:nvPr>
        </p:nvSpPr>
        <p:spPr/>
        <p:txBody>
          <a:bodyPr/>
          <a:lstStyle/>
          <a:p>
            <a:fld id="{49763CD2-8695-4F90-B9A3-3330CBF54B06}" type="slidenum">
              <a:rPr lang="en-US" smtClean="0"/>
              <a:t>21</a:t>
            </a:fld>
            <a:endParaRPr lang="en-US"/>
          </a:p>
        </p:txBody>
      </p:sp>
    </p:spTree>
    <p:extLst>
      <p:ext uri="{BB962C8B-B14F-4D97-AF65-F5344CB8AC3E}">
        <p14:creationId xmlns:p14="http://schemas.microsoft.com/office/powerpoint/2010/main" val="36362183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latin typeface="Times New Roman" panose="02020603050405020304" pitchFamily="18" charset="0"/>
                <a:ea typeface="Times New Roman" panose="02020603050405020304" pitchFamily="18" charset="0"/>
              </a:rPr>
              <a:t>t</a:t>
            </a:r>
            <a:r>
              <a:rPr lang="en-US" sz="1200" dirty="0" err="1">
                <a:effectLst/>
                <a:latin typeface="Times New Roman" panose="02020603050405020304" pitchFamily="18" charset="0"/>
                <a:ea typeface="Times New Roman" panose="02020603050405020304" pitchFamily="18" charset="0"/>
              </a:rPr>
              <a:t>hời</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gian</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phản</a:t>
            </a:r>
            <a:r>
              <a:rPr lang="en-US" sz="1200" dirty="0">
                <a:effectLst/>
                <a:latin typeface="Times New Roman" panose="02020603050405020304" pitchFamily="18" charset="0"/>
                <a:ea typeface="Times New Roman" panose="02020603050405020304" pitchFamily="18" charset="0"/>
              </a:rPr>
              <a:t> hồi trung bình </a:t>
            </a:r>
            <a:r>
              <a:rPr lang="en-US" sz="1200" dirty="0" err="1">
                <a:effectLst/>
                <a:latin typeface="Times New Roman" panose="02020603050405020304" pitchFamily="18" charset="0"/>
                <a:ea typeface="Times New Roman" panose="02020603050405020304" pitchFamily="18" charset="0"/>
              </a:rPr>
              <a:t>cho</a:t>
            </a:r>
            <a:r>
              <a:rPr lang="en-US" sz="1200" dirty="0">
                <a:effectLst/>
                <a:latin typeface="Times New Roman" panose="02020603050405020304" pitchFamily="18" charset="0"/>
                <a:ea typeface="Times New Roman" panose="02020603050405020304" pitchFamily="18" charset="0"/>
              </a:rPr>
              <a:t> các </a:t>
            </a:r>
            <a:r>
              <a:rPr lang="en-US" sz="1200" dirty="0" err="1">
                <a:effectLst/>
                <a:latin typeface="Times New Roman" panose="02020603050405020304" pitchFamily="18" charset="0"/>
                <a:ea typeface="Times New Roman" panose="02020603050405020304" pitchFamily="18" charset="0"/>
              </a:rPr>
              <a:t>kích</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thích</a:t>
            </a:r>
            <a:r>
              <a:rPr lang="en-US" sz="1200" dirty="0">
                <a:effectLst/>
                <a:latin typeface="Times New Roman" panose="02020603050405020304" pitchFamily="18" charset="0"/>
                <a:ea typeface="Times New Roman" panose="02020603050405020304" pitchFamily="18" charset="0"/>
              </a:rPr>
              <a:t> xúc giác là 0,385ms</a:t>
            </a:r>
            <a:r>
              <a:rPr lang="en-US" sz="1200" dirty="0">
                <a:effectLst/>
                <a:latin typeface="Times New Roman" panose="02020603050405020304" pitchFamily="18" charset="0"/>
                <a:ea typeface="Times New Roman" panose="02020603050405020304" pitchFamily="18" charset="0"/>
                <a:sym typeface="Symbol" panose="05050102010706020507" pitchFamily="18" charset="2"/>
              </a:rPr>
              <a:t> với độ </a:t>
            </a:r>
            <a:r>
              <a:rPr lang="en-US" sz="1200" dirty="0" err="1">
                <a:effectLst/>
                <a:latin typeface="Times New Roman" panose="02020603050405020304" pitchFamily="18" charset="0"/>
                <a:ea typeface="Times New Roman" panose="02020603050405020304" pitchFamily="18" charset="0"/>
                <a:sym typeface="Symbol" panose="05050102010706020507" pitchFamily="18" charset="2"/>
              </a:rPr>
              <a:t>lệch</a:t>
            </a:r>
            <a:r>
              <a:rPr lang="en-US" sz="1200" dirty="0">
                <a:effectLst/>
                <a:latin typeface="Times New Roman" panose="02020603050405020304" pitchFamily="18" charset="0"/>
                <a:ea typeface="Times New Roman" panose="02020603050405020304" pitchFamily="18" charset="0"/>
                <a:sym typeface="Symbol" panose="05050102010706020507" pitchFamily="18" charset="2"/>
              </a:rPr>
              <a:t> chuẩn </a:t>
            </a:r>
            <a:r>
              <a:rPr lang="en-US" sz="1200" dirty="0">
                <a:effectLst/>
                <a:latin typeface="Times New Roman" panose="02020603050405020304" pitchFamily="18" charset="0"/>
                <a:ea typeface="Times New Roman" panose="02020603050405020304" pitchFamily="18" charset="0"/>
              </a:rPr>
              <a:t>0,071ms</a:t>
            </a:r>
            <a:endParaRPr lang="vi-VN" sz="1200" dirty="0">
              <a:effectLst/>
              <a:latin typeface="Times New Roman" panose="02020603050405020304" pitchFamily="18" charset="0"/>
              <a:ea typeface="Times New Roman" panose="02020603050405020304" pitchFamily="18" charset="0"/>
            </a:endParaRPr>
          </a:p>
          <a:p>
            <a:endParaRPr lang="vi-VN" dirty="0"/>
          </a:p>
        </p:txBody>
      </p:sp>
      <p:sp>
        <p:nvSpPr>
          <p:cNvPr id="4" name="Slide Number Placeholder 3"/>
          <p:cNvSpPr>
            <a:spLocks noGrp="1"/>
          </p:cNvSpPr>
          <p:nvPr>
            <p:ph type="sldNum" sz="quarter" idx="5"/>
          </p:nvPr>
        </p:nvSpPr>
        <p:spPr/>
        <p:txBody>
          <a:bodyPr/>
          <a:lstStyle/>
          <a:p>
            <a:fld id="{49763CD2-8695-4F90-B9A3-3330CBF54B06}" type="slidenum">
              <a:rPr lang="en-US" smtClean="0"/>
              <a:t>22</a:t>
            </a:fld>
            <a:endParaRPr lang="en-US"/>
          </a:p>
        </p:txBody>
      </p:sp>
    </p:spTree>
    <p:extLst>
      <p:ext uri="{BB962C8B-B14F-4D97-AF65-F5344CB8AC3E}">
        <p14:creationId xmlns:p14="http://schemas.microsoft.com/office/powerpoint/2010/main" val="6588374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49763CD2-8695-4F90-B9A3-3330CBF54B06}" type="slidenum">
              <a:rPr lang="en-US" smtClean="0"/>
              <a:t>26</a:t>
            </a:fld>
            <a:endParaRPr lang="en-US"/>
          </a:p>
        </p:txBody>
      </p:sp>
    </p:spTree>
    <p:extLst>
      <p:ext uri="{BB962C8B-B14F-4D97-AF65-F5344CB8AC3E}">
        <p14:creationId xmlns:p14="http://schemas.microsoft.com/office/powerpoint/2010/main" val="88080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49763CD2-8695-4F90-B9A3-3330CBF54B06}" type="slidenum">
              <a:rPr lang="en-US" smtClean="0"/>
              <a:t>27</a:t>
            </a:fld>
            <a:endParaRPr lang="en-US"/>
          </a:p>
        </p:txBody>
      </p:sp>
    </p:spTree>
    <p:extLst>
      <p:ext uri="{BB962C8B-B14F-4D97-AF65-F5344CB8AC3E}">
        <p14:creationId xmlns:p14="http://schemas.microsoft.com/office/powerpoint/2010/main" val="29005252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latin typeface="Times New Roman" panose="02020603050405020304" pitchFamily="18" charset="0"/>
                <a:ea typeface="Times New Roman" panose="02020603050405020304" pitchFamily="18" charset="0"/>
              </a:rPr>
              <a:t>t</a:t>
            </a:r>
            <a:r>
              <a:rPr lang="en-US" sz="1200" dirty="0" err="1">
                <a:effectLst/>
                <a:latin typeface="Times New Roman" panose="02020603050405020304" pitchFamily="18" charset="0"/>
                <a:ea typeface="Times New Roman" panose="02020603050405020304" pitchFamily="18" charset="0"/>
              </a:rPr>
              <a:t>hời</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gian</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phản</a:t>
            </a:r>
            <a:r>
              <a:rPr lang="en-US" sz="1200" dirty="0">
                <a:effectLst/>
                <a:latin typeface="Times New Roman" panose="02020603050405020304" pitchFamily="18" charset="0"/>
                <a:ea typeface="Times New Roman" panose="02020603050405020304" pitchFamily="18" charset="0"/>
              </a:rPr>
              <a:t> hồi trung bình </a:t>
            </a:r>
            <a:r>
              <a:rPr lang="en-US" sz="1200" dirty="0" err="1">
                <a:effectLst/>
                <a:latin typeface="Times New Roman" panose="02020603050405020304" pitchFamily="18" charset="0"/>
                <a:ea typeface="Times New Roman" panose="02020603050405020304" pitchFamily="18" charset="0"/>
              </a:rPr>
              <a:t>cho</a:t>
            </a:r>
            <a:r>
              <a:rPr lang="en-US" sz="1200" dirty="0">
                <a:effectLst/>
                <a:latin typeface="Times New Roman" panose="02020603050405020304" pitchFamily="18" charset="0"/>
                <a:ea typeface="Times New Roman" panose="02020603050405020304" pitchFamily="18" charset="0"/>
              </a:rPr>
              <a:t> các </a:t>
            </a:r>
            <a:r>
              <a:rPr lang="en-US" sz="1200" dirty="0" err="1">
                <a:effectLst/>
                <a:latin typeface="Times New Roman" panose="02020603050405020304" pitchFamily="18" charset="0"/>
                <a:ea typeface="Times New Roman" panose="02020603050405020304" pitchFamily="18" charset="0"/>
              </a:rPr>
              <a:t>kích</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thích</a:t>
            </a:r>
            <a:r>
              <a:rPr lang="en-US" sz="1200" dirty="0">
                <a:effectLst/>
                <a:latin typeface="Times New Roman" panose="02020603050405020304" pitchFamily="18" charset="0"/>
                <a:ea typeface="Times New Roman" panose="02020603050405020304" pitchFamily="18" charset="0"/>
              </a:rPr>
              <a:t> xúc giác là 0,385ms</a:t>
            </a:r>
            <a:r>
              <a:rPr lang="en-US" sz="1200" dirty="0">
                <a:effectLst/>
                <a:latin typeface="Times New Roman" panose="02020603050405020304" pitchFamily="18" charset="0"/>
                <a:ea typeface="Times New Roman" panose="02020603050405020304" pitchFamily="18" charset="0"/>
                <a:sym typeface="Symbol" panose="05050102010706020507" pitchFamily="18" charset="2"/>
              </a:rPr>
              <a:t> với độ </a:t>
            </a:r>
            <a:r>
              <a:rPr lang="en-US" sz="1200" dirty="0" err="1">
                <a:effectLst/>
                <a:latin typeface="Times New Roman" panose="02020603050405020304" pitchFamily="18" charset="0"/>
                <a:ea typeface="Times New Roman" panose="02020603050405020304" pitchFamily="18" charset="0"/>
                <a:sym typeface="Symbol" panose="05050102010706020507" pitchFamily="18" charset="2"/>
              </a:rPr>
              <a:t>lệch</a:t>
            </a:r>
            <a:r>
              <a:rPr lang="en-US" sz="1200" dirty="0">
                <a:effectLst/>
                <a:latin typeface="Times New Roman" panose="02020603050405020304" pitchFamily="18" charset="0"/>
                <a:ea typeface="Times New Roman" panose="02020603050405020304" pitchFamily="18" charset="0"/>
                <a:sym typeface="Symbol" panose="05050102010706020507" pitchFamily="18" charset="2"/>
              </a:rPr>
              <a:t> chuẩn </a:t>
            </a:r>
            <a:r>
              <a:rPr lang="en-US" sz="1200" dirty="0">
                <a:effectLst/>
                <a:latin typeface="Times New Roman" panose="02020603050405020304" pitchFamily="18" charset="0"/>
                <a:ea typeface="Times New Roman" panose="02020603050405020304" pitchFamily="18" charset="0"/>
              </a:rPr>
              <a:t>0,071ms</a:t>
            </a:r>
            <a:endParaRPr lang="vi-VN" sz="1200" dirty="0">
              <a:effectLst/>
              <a:latin typeface="Times New Roman" panose="02020603050405020304" pitchFamily="18" charset="0"/>
              <a:ea typeface="Times New Roman" panose="02020603050405020304" pitchFamily="18" charset="0"/>
            </a:endParaRPr>
          </a:p>
          <a:p>
            <a:endParaRPr lang="vi-VN" dirty="0"/>
          </a:p>
        </p:txBody>
      </p:sp>
      <p:sp>
        <p:nvSpPr>
          <p:cNvPr id="4" name="Slide Number Placeholder 3"/>
          <p:cNvSpPr>
            <a:spLocks noGrp="1"/>
          </p:cNvSpPr>
          <p:nvPr>
            <p:ph type="sldNum" sz="quarter" idx="5"/>
          </p:nvPr>
        </p:nvSpPr>
        <p:spPr/>
        <p:txBody>
          <a:bodyPr/>
          <a:lstStyle/>
          <a:p>
            <a:fld id="{49763CD2-8695-4F90-B9A3-3330CBF54B06}" type="slidenum">
              <a:rPr lang="en-US" smtClean="0"/>
              <a:t>37</a:t>
            </a:fld>
            <a:endParaRPr lang="en-US"/>
          </a:p>
        </p:txBody>
      </p:sp>
    </p:spTree>
    <p:extLst>
      <p:ext uri="{BB962C8B-B14F-4D97-AF65-F5344CB8AC3E}">
        <p14:creationId xmlns:p14="http://schemas.microsoft.com/office/powerpoint/2010/main" val="22572407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latin typeface="Times New Roman" panose="02020603050405020304" pitchFamily="18" charset="0"/>
                <a:ea typeface="Times New Roman" panose="02020603050405020304" pitchFamily="18" charset="0"/>
              </a:rPr>
              <a:t>t</a:t>
            </a:r>
            <a:r>
              <a:rPr lang="en-US" sz="1200" dirty="0" err="1">
                <a:effectLst/>
                <a:latin typeface="Times New Roman" panose="02020603050405020304" pitchFamily="18" charset="0"/>
                <a:ea typeface="Times New Roman" panose="02020603050405020304" pitchFamily="18" charset="0"/>
              </a:rPr>
              <a:t>hời</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gian</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phản</a:t>
            </a:r>
            <a:r>
              <a:rPr lang="en-US" sz="1200" dirty="0">
                <a:effectLst/>
                <a:latin typeface="Times New Roman" panose="02020603050405020304" pitchFamily="18" charset="0"/>
                <a:ea typeface="Times New Roman" panose="02020603050405020304" pitchFamily="18" charset="0"/>
              </a:rPr>
              <a:t> hồi trung bình </a:t>
            </a:r>
            <a:r>
              <a:rPr lang="en-US" sz="1200" dirty="0" err="1">
                <a:effectLst/>
                <a:latin typeface="Times New Roman" panose="02020603050405020304" pitchFamily="18" charset="0"/>
                <a:ea typeface="Times New Roman" panose="02020603050405020304" pitchFamily="18" charset="0"/>
              </a:rPr>
              <a:t>cho</a:t>
            </a:r>
            <a:r>
              <a:rPr lang="en-US" sz="1200" dirty="0">
                <a:effectLst/>
                <a:latin typeface="Times New Roman" panose="02020603050405020304" pitchFamily="18" charset="0"/>
                <a:ea typeface="Times New Roman" panose="02020603050405020304" pitchFamily="18" charset="0"/>
              </a:rPr>
              <a:t> các </a:t>
            </a:r>
            <a:r>
              <a:rPr lang="en-US" sz="1200" dirty="0" err="1">
                <a:effectLst/>
                <a:latin typeface="Times New Roman" panose="02020603050405020304" pitchFamily="18" charset="0"/>
                <a:ea typeface="Times New Roman" panose="02020603050405020304" pitchFamily="18" charset="0"/>
              </a:rPr>
              <a:t>kích</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thích</a:t>
            </a:r>
            <a:r>
              <a:rPr lang="en-US" sz="1200" dirty="0">
                <a:effectLst/>
                <a:latin typeface="Times New Roman" panose="02020603050405020304" pitchFamily="18" charset="0"/>
                <a:ea typeface="Times New Roman" panose="02020603050405020304" pitchFamily="18" charset="0"/>
              </a:rPr>
              <a:t> xúc giác là 0,385ms</a:t>
            </a:r>
            <a:r>
              <a:rPr lang="en-US" sz="1200" dirty="0">
                <a:effectLst/>
                <a:latin typeface="Times New Roman" panose="02020603050405020304" pitchFamily="18" charset="0"/>
                <a:ea typeface="Times New Roman" panose="02020603050405020304" pitchFamily="18" charset="0"/>
                <a:sym typeface="Symbol" panose="05050102010706020507" pitchFamily="18" charset="2"/>
              </a:rPr>
              <a:t> với độ </a:t>
            </a:r>
            <a:r>
              <a:rPr lang="en-US" sz="1200" dirty="0" err="1">
                <a:effectLst/>
                <a:latin typeface="Times New Roman" panose="02020603050405020304" pitchFamily="18" charset="0"/>
                <a:ea typeface="Times New Roman" panose="02020603050405020304" pitchFamily="18" charset="0"/>
                <a:sym typeface="Symbol" panose="05050102010706020507" pitchFamily="18" charset="2"/>
              </a:rPr>
              <a:t>lệch</a:t>
            </a:r>
            <a:r>
              <a:rPr lang="en-US" sz="1200" dirty="0">
                <a:effectLst/>
                <a:latin typeface="Times New Roman" panose="02020603050405020304" pitchFamily="18" charset="0"/>
                <a:ea typeface="Times New Roman" panose="02020603050405020304" pitchFamily="18" charset="0"/>
                <a:sym typeface="Symbol" panose="05050102010706020507" pitchFamily="18" charset="2"/>
              </a:rPr>
              <a:t> chuẩn </a:t>
            </a:r>
            <a:r>
              <a:rPr lang="en-US" sz="1200" dirty="0">
                <a:effectLst/>
                <a:latin typeface="Times New Roman" panose="02020603050405020304" pitchFamily="18" charset="0"/>
                <a:ea typeface="Times New Roman" panose="02020603050405020304" pitchFamily="18" charset="0"/>
              </a:rPr>
              <a:t>0,071ms</a:t>
            </a:r>
            <a:endParaRPr lang="vi-VN" sz="1200" dirty="0">
              <a:effectLst/>
              <a:latin typeface="Times New Roman" panose="02020603050405020304" pitchFamily="18" charset="0"/>
              <a:ea typeface="Times New Roman" panose="02020603050405020304" pitchFamily="18" charset="0"/>
            </a:endParaRPr>
          </a:p>
          <a:p>
            <a:endParaRPr lang="vi-VN" dirty="0"/>
          </a:p>
        </p:txBody>
      </p:sp>
      <p:sp>
        <p:nvSpPr>
          <p:cNvPr id="4" name="Slide Number Placeholder 3"/>
          <p:cNvSpPr>
            <a:spLocks noGrp="1"/>
          </p:cNvSpPr>
          <p:nvPr>
            <p:ph type="sldNum" sz="quarter" idx="5"/>
          </p:nvPr>
        </p:nvSpPr>
        <p:spPr/>
        <p:txBody>
          <a:bodyPr/>
          <a:lstStyle/>
          <a:p>
            <a:fld id="{49763CD2-8695-4F90-B9A3-3330CBF54B06}" type="slidenum">
              <a:rPr lang="en-US" smtClean="0"/>
              <a:t>38</a:t>
            </a:fld>
            <a:endParaRPr lang="en-US"/>
          </a:p>
        </p:txBody>
      </p:sp>
    </p:spTree>
    <p:extLst>
      <p:ext uri="{BB962C8B-B14F-4D97-AF65-F5344CB8AC3E}">
        <p14:creationId xmlns:p14="http://schemas.microsoft.com/office/powerpoint/2010/main" val="3049331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Khả</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năng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cầm</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nắm</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và</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điều</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khiển</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đồ</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vật</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một</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cách</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khéo</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léo</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của</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các</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robot</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hiện</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đại</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vẫn</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còn</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rất</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xa so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với</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kỹ</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năng thao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tác</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của</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con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người</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Mặc</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dù</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các</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bàn</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tay nhân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tạo</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phức</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tạp</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thậm</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chí</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là</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nhân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hình</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đã</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được</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chế</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tạo</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công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nghệ</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chế</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tác</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vẫn</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còn</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sơ khai, không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chỉ</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do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những</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hạn</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chế</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hiện</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tại</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của</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cả</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hệ</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thống</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truyền</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động</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và</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cảm</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biến</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được</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tích</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hợp</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vào</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các</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thiết</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bị</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phức</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tạp</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như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vậy</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mà</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còn</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do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sự</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thiếu</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thuật</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toán</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điều</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khiển</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phù</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hợp</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sẽ</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cho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phép</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robot</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thực</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hiện</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các</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tác</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vụ</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thao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tác</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Một</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trong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những</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tính</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năng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chính</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mà</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bất</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kỳ</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thiết</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bị</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cầm</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nắm</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nào</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cũng</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nên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có</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là</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khả</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năng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nắm</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bắt</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bất</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kỳ</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loại</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vật</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thể</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nào</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một</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cách</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chắc</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chắn</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nhất</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có</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thể</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tránh</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bị</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trượt</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ngay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cả</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khi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có</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các</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nhiễu</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động</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bên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ngoài</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tác</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động</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lên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vật</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thể</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đó</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Các</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tính</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năng như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vậy</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đòi</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hỏi</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khả</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năng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điều</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chỉnh</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lực</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nắm</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để</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cho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phép</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robot</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thao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tác</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với</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cả</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vật</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cứng</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và</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vật</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dễ</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vỡ</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cần</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phải</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nắm</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với</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lực</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tối</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thiểu</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cần</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thiết</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để</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giữ</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chúng</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mà</a:t>
            </a:r>
            <a:r>
              <a:rPr lang="vi-VN" sz="1800" dirty="0">
                <a:effectLst/>
                <a:latin typeface="Times New Roman" panose="02020603050405020304" pitchFamily="18" charset="0"/>
                <a:ea typeface="Calibri" panose="020F0502020204030204" pitchFamily="34" charset="0"/>
                <a:cs typeface="Cordia New" panose="020B0304020202020204" pitchFamily="34" charset="-34"/>
              </a:rPr>
              <a:t> không gây </a:t>
            </a:r>
            <a:r>
              <a:rPr lang="vi-VN" sz="1800" dirty="0" err="1">
                <a:effectLst/>
                <a:latin typeface="Times New Roman" panose="02020603050405020304" pitchFamily="18" charset="0"/>
                <a:ea typeface="Calibri" panose="020F0502020204030204" pitchFamily="34" charset="0"/>
                <a:cs typeface="Cordia New" panose="020B0304020202020204" pitchFamily="34" charset="-34"/>
              </a:rPr>
              <a:t>gãy</a:t>
            </a:r>
            <a:endParaRPr lang="vi-VN" dirty="0"/>
          </a:p>
        </p:txBody>
      </p:sp>
      <p:sp>
        <p:nvSpPr>
          <p:cNvPr id="4" name="Slide Number Placeholder 3"/>
          <p:cNvSpPr>
            <a:spLocks noGrp="1"/>
          </p:cNvSpPr>
          <p:nvPr>
            <p:ph type="sldNum" sz="quarter" idx="5"/>
          </p:nvPr>
        </p:nvSpPr>
        <p:spPr/>
        <p:txBody>
          <a:bodyPr/>
          <a:lstStyle/>
          <a:p>
            <a:fld id="{49763CD2-8695-4F90-B9A3-3330CBF54B06}" type="slidenum">
              <a:rPr lang="en-US" smtClean="0"/>
              <a:t>3</a:t>
            </a:fld>
            <a:endParaRPr lang="en-US"/>
          </a:p>
        </p:txBody>
      </p:sp>
    </p:spTree>
    <p:extLst>
      <p:ext uri="{BB962C8B-B14F-4D97-AF65-F5344CB8AC3E}">
        <p14:creationId xmlns:p14="http://schemas.microsoft.com/office/powerpoint/2010/main" val="28878426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latin typeface="Times New Roman" panose="02020603050405020304" pitchFamily="18" charset="0"/>
                <a:ea typeface="Times New Roman" panose="02020603050405020304" pitchFamily="18" charset="0"/>
              </a:rPr>
              <a:t>t</a:t>
            </a:r>
            <a:r>
              <a:rPr lang="en-US" sz="1200" dirty="0" err="1">
                <a:effectLst/>
                <a:latin typeface="Times New Roman" panose="02020603050405020304" pitchFamily="18" charset="0"/>
                <a:ea typeface="Times New Roman" panose="02020603050405020304" pitchFamily="18" charset="0"/>
              </a:rPr>
              <a:t>hời</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gian</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phản</a:t>
            </a:r>
            <a:r>
              <a:rPr lang="en-US" sz="1200" dirty="0">
                <a:effectLst/>
                <a:latin typeface="Times New Roman" panose="02020603050405020304" pitchFamily="18" charset="0"/>
                <a:ea typeface="Times New Roman" panose="02020603050405020304" pitchFamily="18" charset="0"/>
              </a:rPr>
              <a:t> hồi trung bình </a:t>
            </a:r>
            <a:r>
              <a:rPr lang="en-US" sz="1200" dirty="0" err="1">
                <a:effectLst/>
                <a:latin typeface="Times New Roman" panose="02020603050405020304" pitchFamily="18" charset="0"/>
                <a:ea typeface="Times New Roman" panose="02020603050405020304" pitchFamily="18" charset="0"/>
              </a:rPr>
              <a:t>cho</a:t>
            </a:r>
            <a:r>
              <a:rPr lang="en-US" sz="1200" dirty="0">
                <a:effectLst/>
                <a:latin typeface="Times New Roman" panose="02020603050405020304" pitchFamily="18" charset="0"/>
                <a:ea typeface="Times New Roman" panose="02020603050405020304" pitchFamily="18" charset="0"/>
              </a:rPr>
              <a:t> các </a:t>
            </a:r>
            <a:r>
              <a:rPr lang="en-US" sz="1200" dirty="0" err="1">
                <a:effectLst/>
                <a:latin typeface="Times New Roman" panose="02020603050405020304" pitchFamily="18" charset="0"/>
                <a:ea typeface="Times New Roman" panose="02020603050405020304" pitchFamily="18" charset="0"/>
              </a:rPr>
              <a:t>kích</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thích</a:t>
            </a:r>
            <a:r>
              <a:rPr lang="en-US" sz="1200" dirty="0">
                <a:effectLst/>
                <a:latin typeface="Times New Roman" panose="02020603050405020304" pitchFamily="18" charset="0"/>
                <a:ea typeface="Times New Roman" panose="02020603050405020304" pitchFamily="18" charset="0"/>
              </a:rPr>
              <a:t> xúc giác là 0,385ms</a:t>
            </a:r>
            <a:r>
              <a:rPr lang="en-US" sz="1200" dirty="0">
                <a:effectLst/>
                <a:latin typeface="Times New Roman" panose="02020603050405020304" pitchFamily="18" charset="0"/>
                <a:ea typeface="Times New Roman" panose="02020603050405020304" pitchFamily="18" charset="0"/>
                <a:sym typeface="Symbol" panose="05050102010706020507" pitchFamily="18" charset="2"/>
              </a:rPr>
              <a:t> với độ </a:t>
            </a:r>
            <a:r>
              <a:rPr lang="en-US" sz="1200" dirty="0" err="1">
                <a:effectLst/>
                <a:latin typeface="Times New Roman" panose="02020603050405020304" pitchFamily="18" charset="0"/>
                <a:ea typeface="Times New Roman" panose="02020603050405020304" pitchFamily="18" charset="0"/>
                <a:sym typeface="Symbol" panose="05050102010706020507" pitchFamily="18" charset="2"/>
              </a:rPr>
              <a:t>lệch</a:t>
            </a:r>
            <a:r>
              <a:rPr lang="en-US" sz="1200" dirty="0">
                <a:effectLst/>
                <a:latin typeface="Times New Roman" panose="02020603050405020304" pitchFamily="18" charset="0"/>
                <a:ea typeface="Times New Roman" panose="02020603050405020304" pitchFamily="18" charset="0"/>
                <a:sym typeface="Symbol" panose="05050102010706020507" pitchFamily="18" charset="2"/>
              </a:rPr>
              <a:t> chuẩn </a:t>
            </a:r>
            <a:r>
              <a:rPr lang="en-US" sz="1200" dirty="0">
                <a:effectLst/>
                <a:latin typeface="Times New Roman" panose="02020603050405020304" pitchFamily="18" charset="0"/>
                <a:ea typeface="Times New Roman" panose="02020603050405020304" pitchFamily="18" charset="0"/>
              </a:rPr>
              <a:t>0,071ms</a:t>
            </a:r>
            <a:endParaRPr lang="vi-VN" sz="1200" dirty="0">
              <a:effectLst/>
              <a:latin typeface="Times New Roman" panose="02020603050405020304" pitchFamily="18" charset="0"/>
              <a:ea typeface="Times New Roman" panose="02020603050405020304" pitchFamily="18" charset="0"/>
            </a:endParaRPr>
          </a:p>
          <a:p>
            <a:endParaRPr lang="vi-VN" dirty="0"/>
          </a:p>
        </p:txBody>
      </p:sp>
      <p:sp>
        <p:nvSpPr>
          <p:cNvPr id="4" name="Slide Number Placeholder 3"/>
          <p:cNvSpPr>
            <a:spLocks noGrp="1"/>
          </p:cNvSpPr>
          <p:nvPr>
            <p:ph type="sldNum" sz="quarter" idx="5"/>
          </p:nvPr>
        </p:nvSpPr>
        <p:spPr/>
        <p:txBody>
          <a:bodyPr/>
          <a:lstStyle/>
          <a:p>
            <a:fld id="{49763CD2-8695-4F90-B9A3-3330CBF54B06}" type="slidenum">
              <a:rPr lang="en-US" smtClean="0"/>
              <a:t>39</a:t>
            </a:fld>
            <a:endParaRPr lang="en-US"/>
          </a:p>
        </p:txBody>
      </p:sp>
    </p:spTree>
    <p:extLst>
      <p:ext uri="{BB962C8B-B14F-4D97-AF65-F5344CB8AC3E}">
        <p14:creationId xmlns:p14="http://schemas.microsoft.com/office/powerpoint/2010/main" val="19674398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latin typeface="Times New Roman" panose="02020603050405020304" pitchFamily="18" charset="0"/>
                <a:ea typeface="Times New Roman" panose="02020603050405020304" pitchFamily="18" charset="0"/>
              </a:rPr>
              <a:t>t</a:t>
            </a:r>
            <a:r>
              <a:rPr lang="en-US" sz="1200" dirty="0" err="1">
                <a:effectLst/>
                <a:latin typeface="Times New Roman" panose="02020603050405020304" pitchFamily="18" charset="0"/>
                <a:ea typeface="Times New Roman" panose="02020603050405020304" pitchFamily="18" charset="0"/>
              </a:rPr>
              <a:t>hời</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gian</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phản</a:t>
            </a:r>
            <a:r>
              <a:rPr lang="en-US" sz="1200" dirty="0">
                <a:effectLst/>
                <a:latin typeface="Times New Roman" panose="02020603050405020304" pitchFamily="18" charset="0"/>
                <a:ea typeface="Times New Roman" panose="02020603050405020304" pitchFamily="18" charset="0"/>
              </a:rPr>
              <a:t> hồi trung bình </a:t>
            </a:r>
            <a:r>
              <a:rPr lang="en-US" sz="1200" dirty="0" err="1">
                <a:effectLst/>
                <a:latin typeface="Times New Roman" panose="02020603050405020304" pitchFamily="18" charset="0"/>
                <a:ea typeface="Times New Roman" panose="02020603050405020304" pitchFamily="18" charset="0"/>
              </a:rPr>
              <a:t>cho</a:t>
            </a:r>
            <a:r>
              <a:rPr lang="en-US" sz="1200" dirty="0">
                <a:effectLst/>
                <a:latin typeface="Times New Roman" panose="02020603050405020304" pitchFamily="18" charset="0"/>
                <a:ea typeface="Times New Roman" panose="02020603050405020304" pitchFamily="18" charset="0"/>
              </a:rPr>
              <a:t> các </a:t>
            </a:r>
            <a:r>
              <a:rPr lang="en-US" sz="1200" dirty="0" err="1">
                <a:effectLst/>
                <a:latin typeface="Times New Roman" panose="02020603050405020304" pitchFamily="18" charset="0"/>
                <a:ea typeface="Times New Roman" panose="02020603050405020304" pitchFamily="18" charset="0"/>
              </a:rPr>
              <a:t>kích</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thích</a:t>
            </a:r>
            <a:r>
              <a:rPr lang="en-US" sz="1200" dirty="0">
                <a:effectLst/>
                <a:latin typeface="Times New Roman" panose="02020603050405020304" pitchFamily="18" charset="0"/>
                <a:ea typeface="Times New Roman" panose="02020603050405020304" pitchFamily="18" charset="0"/>
              </a:rPr>
              <a:t> xúc giác là 0,385ms</a:t>
            </a:r>
            <a:r>
              <a:rPr lang="en-US" sz="1200" dirty="0">
                <a:effectLst/>
                <a:latin typeface="Times New Roman" panose="02020603050405020304" pitchFamily="18" charset="0"/>
                <a:ea typeface="Times New Roman" panose="02020603050405020304" pitchFamily="18" charset="0"/>
                <a:sym typeface="Symbol" panose="05050102010706020507" pitchFamily="18" charset="2"/>
              </a:rPr>
              <a:t> với độ </a:t>
            </a:r>
            <a:r>
              <a:rPr lang="en-US" sz="1200" dirty="0" err="1">
                <a:effectLst/>
                <a:latin typeface="Times New Roman" panose="02020603050405020304" pitchFamily="18" charset="0"/>
                <a:ea typeface="Times New Roman" panose="02020603050405020304" pitchFamily="18" charset="0"/>
                <a:sym typeface="Symbol" panose="05050102010706020507" pitchFamily="18" charset="2"/>
              </a:rPr>
              <a:t>lệch</a:t>
            </a:r>
            <a:r>
              <a:rPr lang="en-US" sz="1200" dirty="0">
                <a:effectLst/>
                <a:latin typeface="Times New Roman" panose="02020603050405020304" pitchFamily="18" charset="0"/>
                <a:ea typeface="Times New Roman" panose="02020603050405020304" pitchFamily="18" charset="0"/>
                <a:sym typeface="Symbol" panose="05050102010706020507" pitchFamily="18" charset="2"/>
              </a:rPr>
              <a:t> chuẩn </a:t>
            </a:r>
            <a:r>
              <a:rPr lang="en-US" sz="1200" dirty="0">
                <a:effectLst/>
                <a:latin typeface="Times New Roman" panose="02020603050405020304" pitchFamily="18" charset="0"/>
                <a:ea typeface="Times New Roman" panose="02020603050405020304" pitchFamily="18" charset="0"/>
              </a:rPr>
              <a:t>0,071ms</a:t>
            </a:r>
            <a:endParaRPr lang="vi-VN" sz="1200" dirty="0">
              <a:effectLst/>
              <a:latin typeface="Times New Roman" panose="02020603050405020304" pitchFamily="18" charset="0"/>
              <a:ea typeface="Times New Roman" panose="02020603050405020304" pitchFamily="18" charset="0"/>
            </a:endParaRPr>
          </a:p>
          <a:p>
            <a:endParaRPr lang="vi-VN" dirty="0"/>
          </a:p>
        </p:txBody>
      </p:sp>
      <p:sp>
        <p:nvSpPr>
          <p:cNvPr id="4" name="Slide Number Placeholder 3"/>
          <p:cNvSpPr>
            <a:spLocks noGrp="1"/>
          </p:cNvSpPr>
          <p:nvPr>
            <p:ph type="sldNum" sz="quarter" idx="5"/>
          </p:nvPr>
        </p:nvSpPr>
        <p:spPr/>
        <p:txBody>
          <a:bodyPr/>
          <a:lstStyle/>
          <a:p>
            <a:fld id="{49763CD2-8695-4F90-B9A3-3330CBF54B06}" type="slidenum">
              <a:rPr lang="en-US" smtClean="0"/>
              <a:t>40</a:t>
            </a:fld>
            <a:endParaRPr lang="en-US"/>
          </a:p>
        </p:txBody>
      </p:sp>
    </p:spTree>
    <p:extLst>
      <p:ext uri="{BB962C8B-B14F-4D97-AF65-F5344CB8AC3E}">
        <p14:creationId xmlns:p14="http://schemas.microsoft.com/office/powerpoint/2010/main" val="18628701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latin typeface="Times New Roman" panose="02020603050405020304" pitchFamily="18" charset="0"/>
                <a:ea typeface="Times New Roman" panose="02020603050405020304" pitchFamily="18" charset="0"/>
              </a:rPr>
              <a:t>t</a:t>
            </a:r>
            <a:r>
              <a:rPr lang="en-US" sz="1200" dirty="0" err="1">
                <a:effectLst/>
                <a:latin typeface="Times New Roman" panose="02020603050405020304" pitchFamily="18" charset="0"/>
                <a:ea typeface="Times New Roman" panose="02020603050405020304" pitchFamily="18" charset="0"/>
              </a:rPr>
              <a:t>hời</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gian</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phản</a:t>
            </a:r>
            <a:r>
              <a:rPr lang="en-US" sz="1200" dirty="0">
                <a:effectLst/>
                <a:latin typeface="Times New Roman" panose="02020603050405020304" pitchFamily="18" charset="0"/>
                <a:ea typeface="Times New Roman" panose="02020603050405020304" pitchFamily="18" charset="0"/>
              </a:rPr>
              <a:t> hồi trung bình </a:t>
            </a:r>
            <a:r>
              <a:rPr lang="en-US" sz="1200" dirty="0" err="1">
                <a:effectLst/>
                <a:latin typeface="Times New Roman" panose="02020603050405020304" pitchFamily="18" charset="0"/>
                <a:ea typeface="Times New Roman" panose="02020603050405020304" pitchFamily="18" charset="0"/>
              </a:rPr>
              <a:t>cho</a:t>
            </a:r>
            <a:r>
              <a:rPr lang="en-US" sz="1200" dirty="0">
                <a:effectLst/>
                <a:latin typeface="Times New Roman" panose="02020603050405020304" pitchFamily="18" charset="0"/>
                <a:ea typeface="Times New Roman" panose="02020603050405020304" pitchFamily="18" charset="0"/>
              </a:rPr>
              <a:t> các </a:t>
            </a:r>
            <a:r>
              <a:rPr lang="en-US" sz="1200" dirty="0" err="1">
                <a:effectLst/>
                <a:latin typeface="Times New Roman" panose="02020603050405020304" pitchFamily="18" charset="0"/>
                <a:ea typeface="Times New Roman" panose="02020603050405020304" pitchFamily="18" charset="0"/>
              </a:rPr>
              <a:t>kích</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thích</a:t>
            </a:r>
            <a:r>
              <a:rPr lang="en-US" sz="1200" dirty="0">
                <a:effectLst/>
                <a:latin typeface="Times New Roman" panose="02020603050405020304" pitchFamily="18" charset="0"/>
                <a:ea typeface="Times New Roman" panose="02020603050405020304" pitchFamily="18" charset="0"/>
              </a:rPr>
              <a:t> xúc giác là 0,385ms</a:t>
            </a:r>
            <a:r>
              <a:rPr lang="en-US" sz="1200" dirty="0">
                <a:effectLst/>
                <a:latin typeface="Times New Roman" panose="02020603050405020304" pitchFamily="18" charset="0"/>
                <a:ea typeface="Times New Roman" panose="02020603050405020304" pitchFamily="18" charset="0"/>
                <a:sym typeface="Symbol" panose="05050102010706020507" pitchFamily="18" charset="2"/>
              </a:rPr>
              <a:t> với độ </a:t>
            </a:r>
            <a:r>
              <a:rPr lang="en-US" sz="1200" dirty="0" err="1">
                <a:effectLst/>
                <a:latin typeface="Times New Roman" panose="02020603050405020304" pitchFamily="18" charset="0"/>
                <a:ea typeface="Times New Roman" panose="02020603050405020304" pitchFamily="18" charset="0"/>
                <a:sym typeface="Symbol" panose="05050102010706020507" pitchFamily="18" charset="2"/>
              </a:rPr>
              <a:t>lệch</a:t>
            </a:r>
            <a:r>
              <a:rPr lang="en-US" sz="1200" dirty="0">
                <a:effectLst/>
                <a:latin typeface="Times New Roman" panose="02020603050405020304" pitchFamily="18" charset="0"/>
                <a:ea typeface="Times New Roman" panose="02020603050405020304" pitchFamily="18" charset="0"/>
                <a:sym typeface="Symbol" panose="05050102010706020507" pitchFamily="18" charset="2"/>
              </a:rPr>
              <a:t> chuẩn </a:t>
            </a:r>
            <a:r>
              <a:rPr lang="en-US" sz="1200" dirty="0">
                <a:effectLst/>
                <a:latin typeface="Times New Roman" panose="02020603050405020304" pitchFamily="18" charset="0"/>
                <a:ea typeface="Times New Roman" panose="02020603050405020304" pitchFamily="18" charset="0"/>
              </a:rPr>
              <a:t>0,071ms</a:t>
            </a:r>
            <a:endParaRPr lang="vi-VN" sz="1200" dirty="0">
              <a:effectLst/>
              <a:latin typeface="Times New Roman" panose="02020603050405020304" pitchFamily="18" charset="0"/>
              <a:ea typeface="Times New Roman" panose="02020603050405020304" pitchFamily="18" charset="0"/>
            </a:endParaRPr>
          </a:p>
          <a:p>
            <a:endParaRPr lang="vi-VN" dirty="0"/>
          </a:p>
        </p:txBody>
      </p:sp>
      <p:sp>
        <p:nvSpPr>
          <p:cNvPr id="4" name="Slide Number Placeholder 3"/>
          <p:cNvSpPr>
            <a:spLocks noGrp="1"/>
          </p:cNvSpPr>
          <p:nvPr>
            <p:ph type="sldNum" sz="quarter" idx="5"/>
          </p:nvPr>
        </p:nvSpPr>
        <p:spPr/>
        <p:txBody>
          <a:bodyPr/>
          <a:lstStyle/>
          <a:p>
            <a:fld id="{49763CD2-8695-4F90-B9A3-3330CBF54B06}" type="slidenum">
              <a:rPr lang="en-US" smtClean="0"/>
              <a:t>41</a:t>
            </a:fld>
            <a:endParaRPr lang="en-US"/>
          </a:p>
        </p:txBody>
      </p:sp>
    </p:spTree>
    <p:extLst>
      <p:ext uri="{BB962C8B-B14F-4D97-AF65-F5344CB8AC3E}">
        <p14:creationId xmlns:p14="http://schemas.microsoft.com/office/powerpoint/2010/main" val="35080357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49763CD2-8695-4F90-B9A3-3330CBF54B06}" type="slidenum">
              <a:rPr lang="en-US" smtClean="0"/>
              <a:t>42</a:t>
            </a:fld>
            <a:endParaRPr lang="en-US"/>
          </a:p>
        </p:txBody>
      </p:sp>
    </p:spTree>
    <p:extLst>
      <p:ext uri="{BB962C8B-B14F-4D97-AF65-F5344CB8AC3E}">
        <p14:creationId xmlns:p14="http://schemas.microsoft.com/office/powerpoint/2010/main" val="14521992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latin typeface="Times New Roman" panose="02020603050405020304" pitchFamily="18" charset="0"/>
                <a:ea typeface="Times New Roman" panose="02020603050405020304" pitchFamily="18" charset="0"/>
              </a:rPr>
              <a:t>t</a:t>
            </a:r>
            <a:r>
              <a:rPr lang="en-US" sz="1200" dirty="0" err="1">
                <a:effectLst/>
                <a:latin typeface="Times New Roman" panose="02020603050405020304" pitchFamily="18" charset="0"/>
                <a:ea typeface="Times New Roman" panose="02020603050405020304" pitchFamily="18" charset="0"/>
              </a:rPr>
              <a:t>hời</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gian</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phản</a:t>
            </a:r>
            <a:r>
              <a:rPr lang="en-US" sz="1200" dirty="0">
                <a:effectLst/>
                <a:latin typeface="Times New Roman" panose="02020603050405020304" pitchFamily="18" charset="0"/>
                <a:ea typeface="Times New Roman" panose="02020603050405020304" pitchFamily="18" charset="0"/>
              </a:rPr>
              <a:t> hồi trung bình </a:t>
            </a:r>
            <a:r>
              <a:rPr lang="en-US" sz="1200" dirty="0" err="1">
                <a:effectLst/>
                <a:latin typeface="Times New Roman" panose="02020603050405020304" pitchFamily="18" charset="0"/>
                <a:ea typeface="Times New Roman" panose="02020603050405020304" pitchFamily="18" charset="0"/>
              </a:rPr>
              <a:t>cho</a:t>
            </a:r>
            <a:r>
              <a:rPr lang="en-US" sz="1200" dirty="0">
                <a:effectLst/>
                <a:latin typeface="Times New Roman" panose="02020603050405020304" pitchFamily="18" charset="0"/>
                <a:ea typeface="Times New Roman" panose="02020603050405020304" pitchFamily="18" charset="0"/>
              </a:rPr>
              <a:t> các </a:t>
            </a:r>
            <a:r>
              <a:rPr lang="en-US" sz="1200" dirty="0" err="1">
                <a:effectLst/>
                <a:latin typeface="Times New Roman" panose="02020603050405020304" pitchFamily="18" charset="0"/>
                <a:ea typeface="Times New Roman" panose="02020603050405020304" pitchFamily="18" charset="0"/>
              </a:rPr>
              <a:t>kích</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thích</a:t>
            </a:r>
            <a:r>
              <a:rPr lang="en-US" sz="1200" dirty="0">
                <a:effectLst/>
                <a:latin typeface="Times New Roman" panose="02020603050405020304" pitchFamily="18" charset="0"/>
                <a:ea typeface="Times New Roman" panose="02020603050405020304" pitchFamily="18" charset="0"/>
              </a:rPr>
              <a:t> xúc giác là 0,385ms</a:t>
            </a:r>
            <a:r>
              <a:rPr lang="en-US" sz="1200" dirty="0">
                <a:effectLst/>
                <a:latin typeface="Times New Roman" panose="02020603050405020304" pitchFamily="18" charset="0"/>
                <a:ea typeface="Times New Roman" panose="02020603050405020304" pitchFamily="18" charset="0"/>
                <a:sym typeface="Symbol" panose="05050102010706020507" pitchFamily="18" charset="2"/>
              </a:rPr>
              <a:t> với độ </a:t>
            </a:r>
            <a:r>
              <a:rPr lang="en-US" sz="1200" dirty="0" err="1">
                <a:effectLst/>
                <a:latin typeface="Times New Roman" panose="02020603050405020304" pitchFamily="18" charset="0"/>
                <a:ea typeface="Times New Roman" panose="02020603050405020304" pitchFamily="18" charset="0"/>
                <a:sym typeface="Symbol" panose="05050102010706020507" pitchFamily="18" charset="2"/>
              </a:rPr>
              <a:t>lệch</a:t>
            </a:r>
            <a:r>
              <a:rPr lang="en-US" sz="1200" dirty="0">
                <a:effectLst/>
                <a:latin typeface="Times New Roman" panose="02020603050405020304" pitchFamily="18" charset="0"/>
                <a:ea typeface="Times New Roman" panose="02020603050405020304" pitchFamily="18" charset="0"/>
                <a:sym typeface="Symbol" panose="05050102010706020507" pitchFamily="18" charset="2"/>
              </a:rPr>
              <a:t> chuẩn </a:t>
            </a:r>
            <a:r>
              <a:rPr lang="en-US" sz="1200" dirty="0">
                <a:effectLst/>
                <a:latin typeface="Times New Roman" panose="02020603050405020304" pitchFamily="18" charset="0"/>
                <a:ea typeface="Times New Roman" panose="02020603050405020304" pitchFamily="18" charset="0"/>
              </a:rPr>
              <a:t>0,071ms</a:t>
            </a:r>
            <a:endParaRPr lang="vi-VN" sz="1200" dirty="0">
              <a:effectLst/>
              <a:latin typeface="Times New Roman" panose="02020603050405020304" pitchFamily="18" charset="0"/>
              <a:ea typeface="Times New Roman" panose="02020603050405020304" pitchFamily="18" charset="0"/>
            </a:endParaRPr>
          </a:p>
          <a:p>
            <a:endParaRPr lang="vi-VN" dirty="0"/>
          </a:p>
        </p:txBody>
      </p:sp>
      <p:sp>
        <p:nvSpPr>
          <p:cNvPr id="4" name="Slide Number Placeholder 3"/>
          <p:cNvSpPr>
            <a:spLocks noGrp="1"/>
          </p:cNvSpPr>
          <p:nvPr>
            <p:ph type="sldNum" sz="quarter" idx="5"/>
          </p:nvPr>
        </p:nvSpPr>
        <p:spPr/>
        <p:txBody>
          <a:bodyPr/>
          <a:lstStyle/>
          <a:p>
            <a:fld id="{49763CD2-8695-4F90-B9A3-3330CBF54B06}" type="slidenum">
              <a:rPr lang="en-US" smtClean="0"/>
              <a:t>43</a:t>
            </a:fld>
            <a:endParaRPr lang="en-US"/>
          </a:p>
        </p:txBody>
      </p:sp>
    </p:spTree>
    <p:extLst>
      <p:ext uri="{BB962C8B-B14F-4D97-AF65-F5344CB8AC3E}">
        <p14:creationId xmlns:p14="http://schemas.microsoft.com/office/powerpoint/2010/main" val="31568785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latin typeface="Times New Roman" panose="02020603050405020304" pitchFamily="18" charset="0"/>
                <a:ea typeface="Times New Roman" panose="02020603050405020304" pitchFamily="18" charset="0"/>
              </a:rPr>
              <a:t>t</a:t>
            </a:r>
            <a:r>
              <a:rPr lang="en-US" sz="1200" dirty="0" err="1">
                <a:effectLst/>
                <a:latin typeface="Times New Roman" panose="02020603050405020304" pitchFamily="18" charset="0"/>
                <a:ea typeface="Times New Roman" panose="02020603050405020304" pitchFamily="18" charset="0"/>
              </a:rPr>
              <a:t>hời</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gian</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phản</a:t>
            </a:r>
            <a:r>
              <a:rPr lang="en-US" sz="1200" dirty="0">
                <a:effectLst/>
                <a:latin typeface="Times New Roman" panose="02020603050405020304" pitchFamily="18" charset="0"/>
                <a:ea typeface="Times New Roman" panose="02020603050405020304" pitchFamily="18" charset="0"/>
              </a:rPr>
              <a:t> hồi trung bình </a:t>
            </a:r>
            <a:r>
              <a:rPr lang="en-US" sz="1200" dirty="0" err="1">
                <a:effectLst/>
                <a:latin typeface="Times New Roman" panose="02020603050405020304" pitchFamily="18" charset="0"/>
                <a:ea typeface="Times New Roman" panose="02020603050405020304" pitchFamily="18" charset="0"/>
              </a:rPr>
              <a:t>cho</a:t>
            </a:r>
            <a:r>
              <a:rPr lang="en-US" sz="1200" dirty="0">
                <a:effectLst/>
                <a:latin typeface="Times New Roman" panose="02020603050405020304" pitchFamily="18" charset="0"/>
                <a:ea typeface="Times New Roman" panose="02020603050405020304" pitchFamily="18" charset="0"/>
              </a:rPr>
              <a:t> các </a:t>
            </a:r>
            <a:r>
              <a:rPr lang="en-US" sz="1200" dirty="0" err="1">
                <a:effectLst/>
                <a:latin typeface="Times New Roman" panose="02020603050405020304" pitchFamily="18" charset="0"/>
                <a:ea typeface="Times New Roman" panose="02020603050405020304" pitchFamily="18" charset="0"/>
              </a:rPr>
              <a:t>kích</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thích</a:t>
            </a:r>
            <a:r>
              <a:rPr lang="en-US" sz="1200" dirty="0">
                <a:effectLst/>
                <a:latin typeface="Times New Roman" panose="02020603050405020304" pitchFamily="18" charset="0"/>
                <a:ea typeface="Times New Roman" panose="02020603050405020304" pitchFamily="18" charset="0"/>
              </a:rPr>
              <a:t> xúc giác là 0,385ms</a:t>
            </a:r>
            <a:r>
              <a:rPr lang="en-US" sz="1200" dirty="0">
                <a:effectLst/>
                <a:latin typeface="Times New Roman" panose="02020603050405020304" pitchFamily="18" charset="0"/>
                <a:ea typeface="Times New Roman" panose="02020603050405020304" pitchFamily="18" charset="0"/>
                <a:sym typeface="Symbol" panose="05050102010706020507" pitchFamily="18" charset="2"/>
              </a:rPr>
              <a:t> với độ </a:t>
            </a:r>
            <a:r>
              <a:rPr lang="en-US" sz="1200" dirty="0" err="1">
                <a:effectLst/>
                <a:latin typeface="Times New Roman" panose="02020603050405020304" pitchFamily="18" charset="0"/>
                <a:ea typeface="Times New Roman" panose="02020603050405020304" pitchFamily="18" charset="0"/>
                <a:sym typeface="Symbol" panose="05050102010706020507" pitchFamily="18" charset="2"/>
              </a:rPr>
              <a:t>lệch</a:t>
            </a:r>
            <a:r>
              <a:rPr lang="en-US" sz="1200" dirty="0">
                <a:effectLst/>
                <a:latin typeface="Times New Roman" panose="02020603050405020304" pitchFamily="18" charset="0"/>
                <a:ea typeface="Times New Roman" panose="02020603050405020304" pitchFamily="18" charset="0"/>
                <a:sym typeface="Symbol" panose="05050102010706020507" pitchFamily="18" charset="2"/>
              </a:rPr>
              <a:t> chuẩn </a:t>
            </a:r>
            <a:r>
              <a:rPr lang="en-US" sz="1200" dirty="0">
                <a:effectLst/>
                <a:latin typeface="Times New Roman" panose="02020603050405020304" pitchFamily="18" charset="0"/>
                <a:ea typeface="Times New Roman" panose="02020603050405020304" pitchFamily="18" charset="0"/>
              </a:rPr>
              <a:t>0,071ms</a:t>
            </a:r>
            <a:endParaRPr lang="vi-VN" sz="1200" dirty="0">
              <a:effectLst/>
              <a:latin typeface="Times New Roman" panose="02020603050405020304" pitchFamily="18" charset="0"/>
              <a:ea typeface="Times New Roman" panose="02020603050405020304" pitchFamily="18" charset="0"/>
            </a:endParaRPr>
          </a:p>
          <a:p>
            <a:endParaRPr lang="vi-VN" dirty="0"/>
          </a:p>
        </p:txBody>
      </p:sp>
      <p:sp>
        <p:nvSpPr>
          <p:cNvPr id="4" name="Slide Number Placeholder 3"/>
          <p:cNvSpPr>
            <a:spLocks noGrp="1"/>
          </p:cNvSpPr>
          <p:nvPr>
            <p:ph type="sldNum" sz="quarter" idx="5"/>
          </p:nvPr>
        </p:nvSpPr>
        <p:spPr/>
        <p:txBody>
          <a:bodyPr/>
          <a:lstStyle/>
          <a:p>
            <a:fld id="{49763CD2-8695-4F90-B9A3-3330CBF54B06}" type="slidenum">
              <a:rPr lang="en-US" smtClean="0"/>
              <a:t>44</a:t>
            </a:fld>
            <a:endParaRPr lang="en-US"/>
          </a:p>
        </p:txBody>
      </p:sp>
    </p:spTree>
    <p:extLst>
      <p:ext uri="{BB962C8B-B14F-4D97-AF65-F5344CB8AC3E}">
        <p14:creationId xmlns:p14="http://schemas.microsoft.com/office/powerpoint/2010/main" val="17503882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49763CD2-8695-4F90-B9A3-3330CBF54B06}" type="slidenum">
              <a:rPr lang="en-US" smtClean="0"/>
              <a:t>45</a:t>
            </a:fld>
            <a:endParaRPr lang="en-US"/>
          </a:p>
        </p:txBody>
      </p:sp>
    </p:spTree>
    <p:extLst>
      <p:ext uri="{BB962C8B-B14F-4D97-AF65-F5344CB8AC3E}">
        <p14:creationId xmlns:p14="http://schemas.microsoft.com/office/powerpoint/2010/main" val="6085800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49763CD2-8695-4F90-B9A3-3330CBF54B06}" type="slidenum">
              <a:rPr lang="en-US" smtClean="0"/>
              <a:t>46</a:t>
            </a:fld>
            <a:endParaRPr lang="en-US"/>
          </a:p>
        </p:txBody>
      </p:sp>
    </p:spTree>
    <p:extLst>
      <p:ext uri="{BB962C8B-B14F-4D97-AF65-F5344CB8AC3E}">
        <p14:creationId xmlns:p14="http://schemas.microsoft.com/office/powerpoint/2010/main" val="21317634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49763CD2-8695-4F90-B9A3-3330CBF54B06}" type="slidenum">
              <a:rPr lang="en-US" smtClean="0"/>
              <a:t>47</a:t>
            </a:fld>
            <a:endParaRPr lang="en-US"/>
          </a:p>
        </p:txBody>
      </p:sp>
    </p:spTree>
    <p:extLst>
      <p:ext uri="{BB962C8B-B14F-4D97-AF65-F5344CB8AC3E}">
        <p14:creationId xmlns:p14="http://schemas.microsoft.com/office/powerpoint/2010/main" val="31364543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49763CD2-8695-4F90-B9A3-3330CBF54B06}" type="slidenum">
              <a:rPr lang="en-US" smtClean="0"/>
              <a:t>48</a:t>
            </a:fld>
            <a:endParaRPr lang="en-US"/>
          </a:p>
        </p:txBody>
      </p:sp>
    </p:spTree>
    <p:extLst>
      <p:ext uri="{BB962C8B-B14F-4D97-AF65-F5344CB8AC3E}">
        <p14:creationId xmlns:p14="http://schemas.microsoft.com/office/powerpoint/2010/main" val="2379963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49763CD2-8695-4F90-B9A3-3330CBF54B06}" type="slidenum">
              <a:rPr lang="en-US" smtClean="0"/>
              <a:t>4</a:t>
            </a:fld>
            <a:endParaRPr lang="en-US"/>
          </a:p>
        </p:txBody>
      </p:sp>
    </p:spTree>
    <p:extLst>
      <p:ext uri="{BB962C8B-B14F-4D97-AF65-F5344CB8AC3E}">
        <p14:creationId xmlns:p14="http://schemas.microsoft.com/office/powerpoint/2010/main" val="11520293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49763CD2-8695-4F90-B9A3-3330CBF54B06}" type="slidenum">
              <a:rPr lang="en-US" smtClean="0"/>
              <a:t>49</a:t>
            </a:fld>
            <a:endParaRPr lang="en-US"/>
          </a:p>
        </p:txBody>
      </p:sp>
    </p:spTree>
    <p:extLst>
      <p:ext uri="{BB962C8B-B14F-4D97-AF65-F5344CB8AC3E}">
        <p14:creationId xmlns:p14="http://schemas.microsoft.com/office/powerpoint/2010/main" val="25962462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49763CD2-8695-4F90-B9A3-3330CBF54B06}" type="slidenum">
              <a:rPr lang="en-US" smtClean="0"/>
              <a:t>50</a:t>
            </a:fld>
            <a:endParaRPr lang="en-US"/>
          </a:p>
        </p:txBody>
      </p:sp>
    </p:spTree>
    <p:extLst>
      <p:ext uri="{BB962C8B-B14F-4D97-AF65-F5344CB8AC3E}">
        <p14:creationId xmlns:p14="http://schemas.microsoft.com/office/powerpoint/2010/main" val="34177364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49763CD2-8695-4F90-B9A3-3330CBF54B06}" type="slidenum">
              <a:rPr lang="en-US" smtClean="0"/>
              <a:t>51</a:t>
            </a:fld>
            <a:endParaRPr lang="en-US"/>
          </a:p>
        </p:txBody>
      </p:sp>
    </p:spTree>
    <p:extLst>
      <p:ext uri="{BB962C8B-B14F-4D97-AF65-F5344CB8AC3E}">
        <p14:creationId xmlns:p14="http://schemas.microsoft.com/office/powerpoint/2010/main" val="34724835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49763CD2-8695-4F90-B9A3-3330CBF54B06}" type="slidenum">
              <a:rPr lang="en-US" smtClean="0"/>
              <a:t>52</a:t>
            </a:fld>
            <a:endParaRPr lang="en-US"/>
          </a:p>
        </p:txBody>
      </p:sp>
    </p:spTree>
    <p:extLst>
      <p:ext uri="{BB962C8B-B14F-4D97-AF65-F5344CB8AC3E}">
        <p14:creationId xmlns:p14="http://schemas.microsoft.com/office/powerpoint/2010/main" val="16300076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49763CD2-8695-4F90-B9A3-3330CBF54B06}" type="slidenum">
              <a:rPr lang="en-US" smtClean="0"/>
              <a:t>53</a:t>
            </a:fld>
            <a:endParaRPr lang="en-US"/>
          </a:p>
        </p:txBody>
      </p:sp>
    </p:spTree>
    <p:extLst>
      <p:ext uri="{BB962C8B-B14F-4D97-AF65-F5344CB8AC3E}">
        <p14:creationId xmlns:p14="http://schemas.microsoft.com/office/powerpoint/2010/main" val="26997473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49763CD2-8695-4F90-B9A3-3330CBF54B06}" type="slidenum">
              <a:rPr lang="en-US" smtClean="0"/>
              <a:t>54</a:t>
            </a:fld>
            <a:endParaRPr lang="en-US"/>
          </a:p>
        </p:txBody>
      </p:sp>
    </p:spTree>
    <p:extLst>
      <p:ext uri="{BB962C8B-B14F-4D97-AF65-F5344CB8AC3E}">
        <p14:creationId xmlns:p14="http://schemas.microsoft.com/office/powerpoint/2010/main" val="37257821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49763CD2-8695-4F90-B9A3-3330CBF54B06}" type="slidenum">
              <a:rPr lang="en-US" smtClean="0"/>
              <a:t>55</a:t>
            </a:fld>
            <a:endParaRPr lang="en-US"/>
          </a:p>
        </p:txBody>
      </p:sp>
    </p:spTree>
    <p:extLst>
      <p:ext uri="{BB962C8B-B14F-4D97-AF65-F5344CB8AC3E}">
        <p14:creationId xmlns:p14="http://schemas.microsoft.com/office/powerpoint/2010/main" val="28968646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49763CD2-8695-4F90-B9A3-3330CBF54B06}" type="slidenum">
              <a:rPr lang="en-US" smtClean="0"/>
              <a:t>56</a:t>
            </a:fld>
            <a:endParaRPr lang="en-US"/>
          </a:p>
        </p:txBody>
      </p:sp>
    </p:spTree>
    <p:extLst>
      <p:ext uri="{BB962C8B-B14F-4D97-AF65-F5344CB8AC3E}">
        <p14:creationId xmlns:p14="http://schemas.microsoft.com/office/powerpoint/2010/main" val="1413963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49763CD2-8695-4F90-B9A3-3330CBF54B06}" type="slidenum">
              <a:rPr lang="en-US" smtClean="0"/>
              <a:t>57</a:t>
            </a:fld>
            <a:endParaRPr lang="en-US"/>
          </a:p>
        </p:txBody>
      </p:sp>
    </p:spTree>
    <p:extLst>
      <p:ext uri="{BB962C8B-B14F-4D97-AF65-F5344CB8AC3E}">
        <p14:creationId xmlns:p14="http://schemas.microsoft.com/office/powerpoint/2010/main" val="18012978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49763CD2-8695-4F90-B9A3-3330CBF54B06}" type="slidenum">
              <a:rPr lang="en-US" smtClean="0"/>
              <a:t>58</a:t>
            </a:fld>
            <a:endParaRPr lang="en-US"/>
          </a:p>
        </p:txBody>
      </p:sp>
    </p:spTree>
    <p:extLst>
      <p:ext uri="{BB962C8B-B14F-4D97-AF65-F5344CB8AC3E}">
        <p14:creationId xmlns:p14="http://schemas.microsoft.com/office/powerpoint/2010/main" val="3781969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latin typeface="Times New Roman" panose="02020603050405020304" pitchFamily="18" charset="0"/>
                <a:ea typeface="Times New Roman" panose="02020603050405020304" pitchFamily="18" charset="0"/>
              </a:rPr>
              <a:t>t</a:t>
            </a:r>
            <a:r>
              <a:rPr lang="en-US" sz="1200" dirty="0" err="1">
                <a:effectLst/>
                <a:latin typeface="Times New Roman" panose="02020603050405020304" pitchFamily="18" charset="0"/>
                <a:ea typeface="Times New Roman" panose="02020603050405020304" pitchFamily="18" charset="0"/>
              </a:rPr>
              <a:t>hời</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gian</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phản</a:t>
            </a:r>
            <a:r>
              <a:rPr lang="en-US" sz="1200" dirty="0">
                <a:effectLst/>
                <a:latin typeface="Times New Roman" panose="02020603050405020304" pitchFamily="18" charset="0"/>
                <a:ea typeface="Times New Roman" panose="02020603050405020304" pitchFamily="18" charset="0"/>
              </a:rPr>
              <a:t> hồi trung bình </a:t>
            </a:r>
            <a:r>
              <a:rPr lang="en-US" sz="1200" dirty="0" err="1">
                <a:effectLst/>
                <a:latin typeface="Times New Roman" panose="02020603050405020304" pitchFamily="18" charset="0"/>
                <a:ea typeface="Times New Roman" panose="02020603050405020304" pitchFamily="18" charset="0"/>
              </a:rPr>
              <a:t>cho</a:t>
            </a:r>
            <a:r>
              <a:rPr lang="en-US" sz="1200" dirty="0">
                <a:effectLst/>
                <a:latin typeface="Times New Roman" panose="02020603050405020304" pitchFamily="18" charset="0"/>
                <a:ea typeface="Times New Roman" panose="02020603050405020304" pitchFamily="18" charset="0"/>
              </a:rPr>
              <a:t> các </a:t>
            </a:r>
            <a:r>
              <a:rPr lang="en-US" sz="1200" dirty="0" err="1">
                <a:effectLst/>
                <a:latin typeface="Times New Roman" panose="02020603050405020304" pitchFamily="18" charset="0"/>
                <a:ea typeface="Times New Roman" panose="02020603050405020304" pitchFamily="18" charset="0"/>
              </a:rPr>
              <a:t>kích</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thích</a:t>
            </a:r>
            <a:r>
              <a:rPr lang="en-US" sz="1200" dirty="0">
                <a:effectLst/>
                <a:latin typeface="Times New Roman" panose="02020603050405020304" pitchFamily="18" charset="0"/>
                <a:ea typeface="Times New Roman" panose="02020603050405020304" pitchFamily="18" charset="0"/>
              </a:rPr>
              <a:t> xúc giác là 0,385ms</a:t>
            </a:r>
            <a:r>
              <a:rPr lang="en-US" sz="1200" dirty="0">
                <a:effectLst/>
                <a:latin typeface="Times New Roman" panose="02020603050405020304" pitchFamily="18" charset="0"/>
                <a:ea typeface="Times New Roman" panose="02020603050405020304" pitchFamily="18" charset="0"/>
                <a:sym typeface="Symbol" panose="05050102010706020507" pitchFamily="18" charset="2"/>
              </a:rPr>
              <a:t> với độ </a:t>
            </a:r>
            <a:r>
              <a:rPr lang="en-US" sz="1200" dirty="0" err="1">
                <a:effectLst/>
                <a:latin typeface="Times New Roman" panose="02020603050405020304" pitchFamily="18" charset="0"/>
                <a:ea typeface="Times New Roman" panose="02020603050405020304" pitchFamily="18" charset="0"/>
                <a:sym typeface="Symbol" panose="05050102010706020507" pitchFamily="18" charset="2"/>
              </a:rPr>
              <a:t>lệch</a:t>
            </a:r>
            <a:r>
              <a:rPr lang="en-US" sz="1200" dirty="0">
                <a:effectLst/>
                <a:latin typeface="Times New Roman" panose="02020603050405020304" pitchFamily="18" charset="0"/>
                <a:ea typeface="Times New Roman" panose="02020603050405020304" pitchFamily="18" charset="0"/>
                <a:sym typeface="Symbol" panose="05050102010706020507" pitchFamily="18" charset="2"/>
              </a:rPr>
              <a:t> chuẩn </a:t>
            </a:r>
            <a:r>
              <a:rPr lang="en-US" sz="1200" dirty="0">
                <a:effectLst/>
                <a:latin typeface="Times New Roman" panose="02020603050405020304" pitchFamily="18" charset="0"/>
                <a:ea typeface="Times New Roman" panose="02020603050405020304" pitchFamily="18" charset="0"/>
              </a:rPr>
              <a:t>0,071ms</a:t>
            </a:r>
            <a:endParaRPr lang="vi-VN" sz="1200" dirty="0">
              <a:effectLst/>
              <a:latin typeface="Times New Roman" panose="02020603050405020304" pitchFamily="18" charset="0"/>
              <a:ea typeface="Times New Roman" panose="02020603050405020304" pitchFamily="18" charset="0"/>
            </a:endParaRPr>
          </a:p>
          <a:p>
            <a:endParaRPr lang="vi-VN" dirty="0"/>
          </a:p>
        </p:txBody>
      </p:sp>
      <p:sp>
        <p:nvSpPr>
          <p:cNvPr id="4" name="Slide Number Placeholder 3"/>
          <p:cNvSpPr>
            <a:spLocks noGrp="1"/>
          </p:cNvSpPr>
          <p:nvPr>
            <p:ph type="sldNum" sz="quarter" idx="5"/>
          </p:nvPr>
        </p:nvSpPr>
        <p:spPr/>
        <p:txBody>
          <a:bodyPr/>
          <a:lstStyle/>
          <a:p>
            <a:fld id="{49763CD2-8695-4F90-B9A3-3330CBF54B06}" type="slidenum">
              <a:rPr lang="en-US" smtClean="0"/>
              <a:t>6</a:t>
            </a:fld>
            <a:endParaRPr lang="en-US"/>
          </a:p>
        </p:txBody>
      </p:sp>
    </p:spTree>
    <p:extLst>
      <p:ext uri="{BB962C8B-B14F-4D97-AF65-F5344CB8AC3E}">
        <p14:creationId xmlns:p14="http://schemas.microsoft.com/office/powerpoint/2010/main" val="2228165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49763CD2-8695-4F90-B9A3-3330CBF54B06}" type="slidenum">
              <a:rPr lang="en-US" smtClean="0"/>
              <a:t>59</a:t>
            </a:fld>
            <a:endParaRPr lang="en-US"/>
          </a:p>
        </p:txBody>
      </p:sp>
    </p:spTree>
    <p:extLst>
      <p:ext uri="{BB962C8B-B14F-4D97-AF65-F5344CB8AC3E}">
        <p14:creationId xmlns:p14="http://schemas.microsoft.com/office/powerpoint/2010/main" val="3334360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49763CD2-8695-4F90-B9A3-3330CBF54B06}" type="slidenum">
              <a:rPr lang="en-US" smtClean="0"/>
              <a:t>60</a:t>
            </a:fld>
            <a:endParaRPr lang="en-US"/>
          </a:p>
        </p:txBody>
      </p:sp>
    </p:spTree>
    <p:extLst>
      <p:ext uri="{BB962C8B-B14F-4D97-AF65-F5344CB8AC3E}">
        <p14:creationId xmlns:p14="http://schemas.microsoft.com/office/powerpoint/2010/main" val="5997580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49763CD2-8695-4F90-B9A3-3330CBF54B06}" type="slidenum">
              <a:rPr lang="en-US" smtClean="0"/>
              <a:t>61</a:t>
            </a:fld>
            <a:endParaRPr lang="en-US"/>
          </a:p>
        </p:txBody>
      </p:sp>
    </p:spTree>
    <p:extLst>
      <p:ext uri="{BB962C8B-B14F-4D97-AF65-F5344CB8AC3E}">
        <p14:creationId xmlns:p14="http://schemas.microsoft.com/office/powerpoint/2010/main" val="8158998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49763CD2-8695-4F90-B9A3-3330CBF54B06}" type="slidenum">
              <a:rPr lang="en-US" smtClean="0"/>
              <a:t>62</a:t>
            </a:fld>
            <a:endParaRPr lang="en-US"/>
          </a:p>
        </p:txBody>
      </p:sp>
    </p:spTree>
    <p:extLst>
      <p:ext uri="{BB962C8B-B14F-4D97-AF65-F5344CB8AC3E}">
        <p14:creationId xmlns:p14="http://schemas.microsoft.com/office/powerpoint/2010/main" val="11270024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49763CD2-8695-4F90-B9A3-3330CBF54B06}" type="slidenum">
              <a:rPr lang="en-US" smtClean="0"/>
              <a:t>63</a:t>
            </a:fld>
            <a:endParaRPr lang="en-US"/>
          </a:p>
        </p:txBody>
      </p:sp>
    </p:spTree>
    <p:extLst>
      <p:ext uri="{BB962C8B-B14F-4D97-AF65-F5344CB8AC3E}">
        <p14:creationId xmlns:p14="http://schemas.microsoft.com/office/powerpoint/2010/main" val="4251413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49763CD2-8695-4F90-B9A3-3330CBF54B06}" type="slidenum">
              <a:rPr lang="en-US" smtClean="0"/>
              <a:t>64</a:t>
            </a:fld>
            <a:endParaRPr lang="en-US"/>
          </a:p>
        </p:txBody>
      </p:sp>
    </p:spTree>
    <p:extLst>
      <p:ext uri="{BB962C8B-B14F-4D97-AF65-F5344CB8AC3E}">
        <p14:creationId xmlns:p14="http://schemas.microsoft.com/office/powerpoint/2010/main" val="21261646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49763CD2-8695-4F90-B9A3-3330CBF54B06}" type="slidenum">
              <a:rPr lang="en-US" smtClean="0"/>
              <a:t>65</a:t>
            </a:fld>
            <a:endParaRPr lang="en-US"/>
          </a:p>
        </p:txBody>
      </p:sp>
    </p:spTree>
    <p:extLst>
      <p:ext uri="{BB962C8B-B14F-4D97-AF65-F5344CB8AC3E}">
        <p14:creationId xmlns:p14="http://schemas.microsoft.com/office/powerpoint/2010/main" val="11196240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49763CD2-8695-4F90-B9A3-3330CBF54B06}" type="slidenum">
              <a:rPr lang="en-US" smtClean="0"/>
              <a:t>66</a:t>
            </a:fld>
            <a:endParaRPr lang="en-US"/>
          </a:p>
        </p:txBody>
      </p:sp>
    </p:spTree>
    <p:extLst>
      <p:ext uri="{BB962C8B-B14F-4D97-AF65-F5344CB8AC3E}">
        <p14:creationId xmlns:p14="http://schemas.microsoft.com/office/powerpoint/2010/main" val="3343621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49763CD2-8695-4F90-B9A3-3330CBF54B06}" type="slidenum">
              <a:rPr lang="en-US" smtClean="0"/>
              <a:t>67</a:t>
            </a:fld>
            <a:endParaRPr lang="en-US"/>
          </a:p>
        </p:txBody>
      </p:sp>
    </p:spTree>
    <p:extLst>
      <p:ext uri="{BB962C8B-B14F-4D97-AF65-F5344CB8AC3E}">
        <p14:creationId xmlns:p14="http://schemas.microsoft.com/office/powerpoint/2010/main" val="11623373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49763CD2-8695-4F90-B9A3-3330CBF54B06}" type="slidenum">
              <a:rPr lang="en-US" smtClean="0"/>
              <a:t>68</a:t>
            </a:fld>
            <a:endParaRPr lang="en-US"/>
          </a:p>
        </p:txBody>
      </p:sp>
    </p:spTree>
    <p:extLst>
      <p:ext uri="{BB962C8B-B14F-4D97-AF65-F5344CB8AC3E}">
        <p14:creationId xmlns:p14="http://schemas.microsoft.com/office/powerpoint/2010/main" val="3943813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latin typeface="Times New Roman" panose="02020603050405020304" pitchFamily="18" charset="0"/>
                <a:ea typeface="Times New Roman" panose="02020603050405020304" pitchFamily="18" charset="0"/>
              </a:rPr>
              <a:t>t</a:t>
            </a:r>
            <a:r>
              <a:rPr lang="en-US" sz="1200" dirty="0" err="1">
                <a:effectLst/>
                <a:latin typeface="Times New Roman" panose="02020603050405020304" pitchFamily="18" charset="0"/>
                <a:ea typeface="Times New Roman" panose="02020603050405020304" pitchFamily="18" charset="0"/>
              </a:rPr>
              <a:t>hời</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gian</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phản</a:t>
            </a:r>
            <a:r>
              <a:rPr lang="en-US" sz="1200" dirty="0">
                <a:effectLst/>
                <a:latin typeface="Times New Roman" panose="02020603050405020304" pitchFamily="18" charset="0"/>
                <a:ea typeface="Times New Roman" panose="02020603050405020304" pitchFamily="18" charset="0"/>
              </a:rPr>
              <a:t> hồi trung bình </a:t>
            </a:r>
            <a:r>
              <a:rPr lang="en-US" sz="1200" dirty="0" err="1">
                <a:effectLst/>
                <a:latin typeface="Times New Roman" panose="02020603050405020304" pitchFamily="18" charset="0"/>
                <a:ea typeface="Times New Roman" panose="02020603050405020304" pitchFamily="18" charset="0"/>
              </a:rPr>
              <a:t>cho</a:t>
            </a:r>
            <a:r>
              <a:rPr lang="en-US" sz="1200" dirty="0">
                <a:effectLst/>
                <a:latin typeface="Times New Roman" panose="02020603050405020304" pitchFamily="18" charset="0"/>
                <a:ea typeface="Times New Roman" panose="02020603050405020304" pitchFamily="18" charset="0"/>
              </a:rPr>
              <a:t> các </a:t>
            </a:r>
            <a:r>
              <a:rPr lang="en-US" sz="1200" dirty="0" err="1">
                <a:effectLst/>
                <a:latin typeface="Times New Roman" panose="02020603050405020304" pitchFamily="18" charset="0"/>
                <a:ea typeface="Times New Roman" panose="02020603050405020304" pitchFamily="18" charset="0"/>
              </a:rPr>
              <a:t>kích</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thích</a:t>
            </a:r>
            <a:r>
              <a:rPr lang="en-US" sz="1200" dirty="0">
                <a:effectLst/>
                <a:latin typeface="Times New Roman" panose="02020603050405020304" pitchFamily="18" charset="0"/>
                <a:ea typeface="Times New Roman" panose="02020603050405020304" pitchFamily="18" charset="0"/>
              </a:rPr>
              <a:t> xúc giác là 0,385ms</a:t>
            </a:r>
            <a:r>
              <a:rPr lang="en-US" sz="1200" dirty="0">
                <a:effectLst/>
                <a:latin typeface="Times New Roman" panose="02020603050405020304" pitchFamily="18" charset="0"/>
                <a:ea typeface="Times New Roman" panose="02020603050405020304" pitchFamily="18" charset="0"/>
                <a:sym typeface="Symbol" panose="05050102010706020507" pitchFamily="18" charset="2"/>
              </a:rPr>
              <a:t> với độ </a:t>
            </a:r>
            <a:r>
              <a:rPr lang="en-US" sz="1200" dirty="0" err="1">
                <a:effectLst/>
                <a:latin typeface="Times New Roman" panose="02020603050405020304" pitchFamily="18" charset="0"/>
                <a:ea typeface="Times New Roman" panose="02020603050405020304" pitchFamily="18" charset="0"/>
                <a:sym typeface="Symbol" panose="05050102010706020507" pitchFamily="18" charset="2"/>
              </a:rPr>
              <a:t>lệch</a:t>
            </a:r>
            <a:r>
              <a:rPr lang="en-US" sz="1200" dirty="0">
                <a:effectLst/>
                <a:latin typeface="Times New Roman" panose="02020603050405020304" pitchFamily="18" charset="0"/>
                <a:ea typeface="Times New Roman" panose="02020603050405020304" pitchFamily="18" charset="0"/>
                <a:sym typeface="Symbol" panose="05050102010706020507" pitchFamily="18" charset="2"/>
              </a:rPr>
              <a:t> chuẩn </a:t>
            </a:r>
            <a:r>
              <a:rPr lang="en-US" sz="1200" dirty="0">
                <a:effectLst/>
                <a:latin typeface="Times New Roman" panose="02020603050405020304" pitchFamily="18" charset="0"/>
                <a:ea typeface="Times New Roman" panose="02020603050405020304" pitchFamily="18" charset="0"/>
              </a:rPr>
              <a:t>0,071ms</a:t>
            </a:r>
            <a:endParaRPr lang="vi-VN" sz="1200" dirty="0">
              <a:effectLst/>
              <a:latin typeface="Times New Roman" panose="02020603050405020304" pitchFamily="18" charset="0"/>
              <a:ea typeface="Times New Roman" panose="02020603050405020304" pitchFamily="18" charset="0"/>
            </a:endParaRPr>
          </a:p>
          <a:p>
            <a:endParaRPr lang="vi-VN" dirty="0"/>
          </a:p>
        </p:txBody>
      </p:sp>
      <p:sp>
        <p:nvSpPr>
          <p:cNvPr id="4" name="Slide Number Placeholder 3"/>
          <p:cNvSpPr>
            <a:spLocks noGrp="1"/>
          </p:cNvSpPr>
          <p:nvPr>
            <p:ph type="sldNum" sz="quarter" idx="5"/>
          </p:nvPr>
        </p:nvSpPr>
        <p:spPr/>
        <p:txBody>
          <a:bodyPr/>
          <a:lstStyle/>
          <a:p>
            <a:fld id="{49763CD2-8695-4F90-B9A3-3330CBF54B06}" type="slidenum">
              <a:rPr lang="en-US" smtClean="0"/>
              <a:t>7</a:t>
            </a:fld>
            <a:endParaRPr lang="en-US"/>
          </a:p>
        </p:txBody>
      </p:sp>
    </p:spTree>
    <p:extLst>
      <p:ext uri="{BB962C8B-B14F-4D97-AF65-F5344CB8AC3E}">
        <p14:creationId xmlns:p14="http://schemas.microsoft.com/office/powerpoint/2010/main" val="24202612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49763CD2-8695-4F90-B9A3-3330CBF54B06}" type="slidenum">
              <a:rPr lang="en-US" smtClean="0"/>
              <a:t>69</a:t>
            </a:fld>
            <a:endParaRPr lang="en-US"/>
          </a:p>
        </p:txBody>
      </p:sp>
    </p:spTree>
    <p:extLst>
      <p:ext uri="{BB962C8B-B14F-4D97-AF65-F5344CB8AC3E}">
        <p14:creationId xmlns:p14="http://schemas.microsoft.com/office/powerpoint/2010/main" val="28304789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49763CD2-8695-4F90-B9A3-3330CBF54B06}" type="slidenum">
              <a:rPr lang="en-US" smtClean="0"/>
              <a:t>70</a:t>
            </a:fld>
            <a:endParaRPr lang="en-US"/>
          </a:p>
        </p:txBody>
      </p:sp>
    </p:spTree>
    <p:extLst>
      <p:ext uri="{BB962C8B-B14F-4D97-AF65-F5344CB8AC3E}">
        <p14:creationId xmlns:p14="http://schemas.microsoft.com/office/powerpoint/2010/main" val="7171524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49763CD2-8695-4F90-B9A3-3330CBF54B06}" type="slidenum">
              <a:rPr lang="en-US" smtClean="0"/>
              <a:t>71</a:t>
            </a:fld>
            <a:endParaRPr lang="en-US"/>
          </a:p>
        </p:txBody>
      </p:sp>
    </p:spTree>
    <p:extLst>
      <p:ext uri="{BB962C8B-B14F-4D97-AF65-F5344CB8AC3E}">
        <p14:creationId xmlns:p14="http://schemas.microsoft.com/office/powerpoint/2010/main" val="2112551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latin typeface="Times New Roman" panose="02020603050405020304" pitchFamily="18" charset="0"/>
                <a:ea typeface="Times New Roman" panose="02020603050405020304" pitchFamily="18" charset="0"/>
              </a:rPr>
              <a:t>t</a:t>
            </a:r>
            <a:r>
              <a:rPr lang="en-US" sz="1200" dirty="0" err="1">
                <a:effectLst/>
                <a:latin typeface="Times New Roman" panose="02020603050405020304" pitchFamily="18" charset="0"/>
                <a:ea typeface="Times New Roman" panose="02020603050405020304" pitchFamily="18" charset="0"/>
              </a:rPr>
              <a:t>hời</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gian</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phản</a:t>
            </a:r>
            <a:r>
              <a:rPr lang="en-US" sz="1200" dirty="0">
                <a:effectLst/>
                <a:latin typeface="Times New Roman" panose="02020603050405020304" pitchFamily="18" charset="0"/>
                <a:ea typeface="Times New Roman" panose="02020603050405020304" pitchFamily="18" charset="0"/>
              </a:rPr>
              <a:t> hồi trung bình </a:t>
            </a:r>
            <a:r>
              <a:rPr lang="en-US" sz="1200" dirty="0" err="1">
                <a:effectLst/>
                <a:latin typeface="Times New Roman" panose="02020603050405020304" pitchFamily="18" charset="0"/>
                <a:ea typeface="Times New Roman" panose="02020603050405020304" pitchFamily="18" charset="0"/>
              </a:rPr>
              <a:t>cho</a:t>
            </a:r>
            <a:r>
              <a:rPr lang="en-US" sz="1200" dirty="0">
                <a:effectLst/>
                <a:latin typeface="Times New Roman" panose="02020603050405020304" pitchFamily="18" charset="0"/>
                <a:ea typeface="Times New Roman" panose="02020603050405020304" pitchFamily="18" charset="0"/>
              </a:rPr>
              <a:t> các </a:t>
            </a:r>
            <a:r>
              <a:rPr lang="en-US" sz="1200" dirty="0" err="1">
                <a:effectLst/>
                <a:latin typeface="Times New Roman" panose="02020603050405020304" pitchFamily="18" charset="0"/>
                <a:ea typeface="Times New Roman" panose="02020603050405020304" pitchFamily="18" charset="0"/>
              </a:rPr>
              <a:t>kích</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thích</a:t>
            </a:r>
            <a:r>
              <a:rPr lang="en-US" sz="1200" dirty="0">
                <a:effectLst/>
                <a:latin typeface="Times New Roman" panose="02020603050405020304" pitchFamily="18" charset="0"/>
                <a:ea typeface="Times New Roman" panose="02020603050405020304" pitchFamily="18" charset="0"/>
              </a:rPr>
              <a:t> xúc giác là 0,385ms</a:t>
            </a:r>
            <a:r>
              <a:rPr lang="en-US" sz="1200" dirty="0">
                <a:effectLst/>
                <a:latin typeface="Times New Roman" panose="02020603050405020304" pitchFamily="18" charset="0"/>
                <a:ea typeface="Times New Roman" panose="02020603050405020304" pitchFamily="18" charset="0"/>
                <a:sym typeface="Symbol" panose="05050102010706020507" pitchFamily="18" charset="2"/>
              </a:rPr>
              <a:t> với độ </a:t>
            </a:r>
            <a:r>
              <a:rPr lang="en-US" sz="1200" dirty="0" err="1">
                <a:effectLst/>
                <a:latin typeface="Times New Roman" panose="02020603050405020304" pitchFamily="18" charset="0"/>
                <a:ea typeface="Times New Roman" panose="02020603050405020304" pitchFamily="18" charset="0"/>
                <a:sym typeface="Symbol" panose="05050102010706020507" pitchFamily="18" charset="2"/>
              </a:rPr>
              <a:t>lệch</a:t>
            </a:r>
            <a:r>
              <a:rPr lang="en-US" sz="1200" dirty="0">
                <a:effectLst/>
                <a:latin typeface="Times New Roman" panose="02020603050405020304" pitchFamily="18" charset="0"/>
                <a:ea typeface="Times New Roman" panose="02020603050405020304" pitchFamily="18" charset="0"/>
                <a:sym typeface="Symbol" panose="05050102010706020507" pitchFamily="18" charset="2"/>
              </a:rPr>
              <a:t> chuẩn </a:t>
            </a:r>
            <a:r>
              <a:rPr lang="en-US" sz="1200" dirty="0">
                <a:effectLst/>
                <a:latin typeface="Times New Roman" panose="02020603050405020304" pitchFamily="18" charset="0"/>
                <a:ea typeface="Times New Roman" panose="02020603050405020304" pitchFamily="18" charset="0"/>
              </a:rPr>
              <a:t>0,071ms</a:t>
            </a:r>
            <a:endParaRPr lang="vi-VN" sz="1200" dirty="0">
              <a:effectLst/>
              <a:latin typeface="Times New Roman" panose="02020603050405020304" pitchFamily="18" charset="0"/>
              <a:ea typeface="Times New Roman" panose="02020603050405020304" pitchFamily="18" charset="0"/>
            </a:endParaRPr>
          </a:p>
          <a:p>
            <a:endParaRPr lang="vi-VN" dirty="0"/>
          </a:p>
        </p:txBody>
      </p:sp>
      <p:sp>
        <p:nvSpPr>
          <p:cNvPr id="4" name="Slide Number Placeholder 3"/>
          <p:cNvSpPr>
            <a:spLocks noGrp="1"/>
          </p:cNvSpPr>
          <p:nvPr>
            <p:ph type="sldNum" sz="quarter" idx="5"/>
          </p:nvPr>
        </p:nvSpPr>
        <p:spPr/>
        <p:txBody>
          <a:bodyPr/>
          <a:lstStyle/>
          <a:p>
            <a:fld id="{49763CD2-8695-4F90-B9A3-3330CBF54B06}" type="slidenum">
              <a:rPr lang="en-US" smtClean="0"/>
              <a:t>8</a:t>
            </a:fld>
            <a:endParaRPr lang="en-US"/>
          </a:p>
        </p:txBody>
      </p:sp>
    </p:spTree>
    <p:extLst>
      <p:ext uri="{BB962C8B-B14F-4D97-AF65-F5344CB8AC3E}">
        <p14:creationId xmlns:p14="http://schemas.microsoft.com/office/powerpoint/2010/main" val="3742771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latin typeface="Times New Roman" panose="02020603050405020304" pitchFamily="18" charset="0"/>
                <a:ea typeface="Times New Roman" panose="02020603050405020304" pitchFamily="18" charset="0"/>
              </a:rPr>
              <a:t>t</a:t>
            </a:r>
            <a:r>
              <a:rPr lang="en-US" sz="1200" dirty="0" err="1">
                <a:effectLst/>
                <a:latin typeface="Times New Roman" panose="02020603050405020304" pitchFamily="18" charset="0"/>
                <a:ea typeface="Times New Roman" panose="02020603050405020304" pitchFamily="18" charset="0"/>
              </a:rPr>
              <a:t>hời</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gian</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phản</a:t>
            </a:r>
            <a:r>
              <a:rPr lang="en-US" sz="1200" dirty="0">
                <a:effectLst/>
                <a:latin typeface="Times New Roman" panose="02020603050405020304" pitchFamily="18" charset="0"/>
                <a:ea typeface="Times New Roman" panose="02020603050405020304" pitchFamily="18" charset="0"/>
              </a:rPr>
              <a:t> hồi trung bình </a:t>
            </a:r>
            <a:r>
              <a:rPr lang="en-US" sz="1200" dirty="0" err="1">
                <a:effectLst/>
                <a:latin typeface="Times New Roman" panose="02020603050405020304" pitchFamily="18" charset="0"/>
                <a:ea typeface="Times New Roman" panose="02020603050405020304" pitchFamily="18" charset="0"/>
              </a:rPr>
              <a:t>cho</a:t>
            </a:r>
            <a:r>
              <a:rPr lang="en-US" sz="1200" dirty="0">
                <a:effectLst/>
                <a:latin typeface="Times New Roman" panose="02020603050405020304" pitchFamily="18" charset="0"/>
                <a:ea typeface="Times New Roman" panose="02020603050405020304" pitchFamily="18" charset="0"/>
              </a:rPr>
              <a:t> các </a:t>
            </a:r>
            <a:r>
              <a:rPr lang="en-US" sz="1200" dirty="0" err="1">
                <a:effectLst/>
                <a:latin typeface="Times New Roman" panose="02020603050405020304" pitchFamily="18" charset="0"/>
                <a:ea typeface="Times New Roman" panose="02020603050405020304" pitchFamily="18" charset="0"/>
              </a:rPr>
              <a:t>kích</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thích</a:t>
            </a:r>
            <a:r>
              <a:rPr lang="en-US" sz="1200" dirty="0">
                <a:effectLst/>
                <a:latin typeface="Times New Roman" panose="02020603050405020304" pitchFamily="18" charset="0"/>
                <a:ea typeface="Times New Roman" panose="02020603050405020304" pitchFamily="18" charset="0"/>
              </a:rPr>
              <a:t> xúc giác là 0,385ms</a:t>
            </a:r>
            <a:r>
              <a:rPr lang="en-US" sz="1200" dirty="0">
                <a:effectLst/>
                <a:latin typeface="Times New Roman" panose="02020603050405020304" pitchFamily="18" charset="0"/>
                <a:ea typeface="Times New Roman" panose="02020603050405020304" pitchFamily="18" charset="0"/>
                <a:sym typeface="Symbol" panose="05050102010706020507" pitchFamily="18" charset="2"/>
              </a:rPr>
              <a:t> với độ </a:t>
            </a:r>
            <a:r>
              <a:rPr lang="en-US" sz="1200" dirty="0" err="1">
                <a:effectLst/>
                <a:latin typeface="Times New Roman" panose="02020603050405020304" pitchFamily="18" charset="0"/>
                <a:ea typeface="Times New Roman" panose="02020603050405020304" pitchFamily="18" charset="0"/>
                <a:sym typeface="Symbol" panose="05050102010706020507" pitchFamily="18" charset="2"/>
              </a:rPr>
              <a:t>lệch</a:t>
            </a:r>
            <a:r>
              <a:rPr lang="en-US" sz="1200" dirty="0">
                <a:effectLst/>
                <a:latin typeface="Times New Roman" panose="02020603050405020304" pitchFamily="18" charset="0"/>
                <a:ea typeface="Times New Roman" panose="02020603050405020304" pitchFamily="18" charset="0"/>
                <a:sym typeface="Symbol" panose="05050102010706020507" pitchFamily="18" charset="2"/>
              </a:rPr>
              <a:t> chuẩn </a:t>
            </a:r>
            <a:r>
              <a:rPr lang="en-US" sz="1200" dirty="0">
                <a:effectLst/>
                <a:latin typeface="Times New Roman" panose="02020603050405020304" pitchFamily="18" charset="0"/>
                <a:ea typeface="Times New Roman" panose="02020603050405020304" pitchFamily="18" charset="0"/>
              </a:rPr>
              <a:t>0,071ms</a:t>
            </a:r>
            <a:endParaRPr lang="vi-VN" sz="1200" dirty="0">
              <a:effectLst/>
              <a:latin typeface="Times New Roman" panose="02020603050405020304" pitchFamily="18" charset="0"/>
              <a:ea typeface="Times New Roman" panose="02020603050405020304" pitchFamily="18" charset="0"/>
            </a:endParaRPr>
          </a:p>
          <a:p>
            <a:endParaRPr lang="vi-VN" dirty="0"/>
          </a:p>
        </p:txBody>
      </p:sp>
      <p:sp>
        <p:nvSpPr>
          <p:cNvPr id="4" name="Slide Number Placeholder 3"/>
          <p:cNvSpPr>
            <a:spLocks noGrp="1"/>
          </p:cNvSpPr>
          <p:nvPr>
            <p:ph type="sldNum" sz="quarter" idx="5"/>
          </p:nvPr>
        </p:nvSpPr>
        <p:spPr/>
        <p:txBody>
          <a:bodyPr/>
          <a:lstStyle/>
          <a:p>
            <a:fld id="{49763CD2-8695-4F90-B9A3-3330CBF54B06}" type="slidenum">
              <a:rPr lang="en-US" smtClean="0"/>
              <a:t>9</a:t>
            </a:fld>
            <a:endParaRPr lang="en-US"/>
          </a:p>
        </p:txBody>
      </p:sp>
    </p:spTree>
    <p:extLst>
      <p:ext uri="{BB962C8B-B14F-4D97-AF65-F5344CB8AC3E}">
        <p14:creationId xmlns:p14="http://schemas.microsoft.com/office/powerpoint/2010/main" val="2809288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latin typeface="Times New Roman" panose="02020603050405020304" pitchFamily="18" charset="0"/>
                <a:ea typeface="Times New Roman" panose="02020603050405020304" pitchFamily="18" charset="0"/>
              </a:rPr>
              <a:t>t</a:t>
            </a:r>
            <a:r>
              <a:rPr lang="en-US" sz="1200" dirty="0" err="1">
                <a:effectLst/>
                <a:latin typeface="Times New Roman" panose="02020603050405020304" pitchFamily="18" charset="0"/>
                <a:ea typeface="Times New Roman" panose="02020603050405020304" pitchFamily="18" charset="0"/>
              </a:rPr>
              <a:t>hời</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gian</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phản</a:t>
            </a:r>
            <a:r>
              <a:rPr lang="en-US" sz="1200" dirty="0">
                <a:effectLst/>
                <a:latin typeface="Times New Roman" panose="02020603050405020304" pitchFamily="18" charset="0"/>
                <a:ea typeface="Times New Roman" panose="02020603050405020304" pitchFamily="18" charset="0"/>
              </a:rPr>
              <a:t> hồi trung bình </a:t>
            </a:r>
            <a:r>
              <a:rPr lang="en-US" sz="1200" dirty="0" err="1">
                <a:effectLst/>
                <a:latin typeface="Times New Roman" panose="02020603050405020304" pitchFamily="18" charset="0"/>
                <a:ea typeface="Times New Roman" panose="02020603050405020304" pitchFamily="18" charset="0"/>
              </a:rPr>
              <a:t>cho</a:t>
            </a:r>
            <a:r>
              <a:rPr lang="en-US" sz="1200" dirty="0">
                <a:effectLst/>
                <a:latin typeface="Times New Roman" panose="02020603050405020304" pitchFamily="18" charset="0"/>
                <a:ea typeface="Times New Roman" panose="02020603050405020304" pitchFamily="18" charset="0"/>
              </a:rPr>
              <a:t> các </a:t>
            </a:r>
            <a:r>
              <a:rPr lang="en-US" sz="1200" dirty="0" err="1">
                <a:effectLst/>
                <a:latin typeface="Times New Roman" panose="02020603050405020304" pitchFamily="18" charset="0"/>
                <a:ea typeface="Times New Roman" panose="02020603050405020304" pitchFamily="18" charset="0"/>
              </a:rPr>
              <a:t>kích</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thích</a:t>
            </a:r>
            <a:r>
              <a:rPr lang="en-US" sz="1200" dirty="0">
                <a:effectLst/>
                <a:latin typeface="Times New Roman" panose="02020603050405020304" pitchFamily="18" charset="0"/>
                <a:ea typeface="Times New Roman" panose="02020603050405020304" pitchFamily="18" charset="0"/>
              </a:rPr>
              <a:t> xúc giác là 0,385ms</a:t>
            </a:r>
            <a:r>
              <a:rPr lang="en-US" sz="1200" dirty="0">
                <a:effectLst/>
                <a:latin typeface="Times New Roman" panose="02020603050405020304" pitchFamily="18" charset="0"/>
                <a:ea typeface="Times New Roman" panose="02020603050405020304" pitchFamily="18" charset="0"/>
                <a:sym typeface="Symbol" panose="05050102010706020507" pitchFamily="18" charset="2"/>
              </a:rPr>
              <a:t> với độ </a:t>
            </a:r>
            <a:r>
              <a:rPr lang="en-US" sz="1200" dirty="0" err="1">
                <a:effectLst/>
                <a:latin typeface="Times New Roman" panose="02020603050405020304" pitchFamily="18" charset="0"/>
                <a:ea typeface="Times New Roman" panose="02020603050405020304" pitchFamily="18" charset="0"/>
                <a:sym typeface="Symbol" panose="05050102010706020507" pitchFamily="18" charset="2"/>
              </a:rPr>
              <a:t>lệch</a:t>
            </a:r>
            <a:r>
              <a:rPr lang="en-US" sz="1200" dirty="0">
                <a:effectLst/>
                <a:latin typeface="Times New Roman" panose="02020603050405020304" pitchFamily="18" charset="0"/>
                <a:ea typeface="Times New Roman" panose="02020603050405020304" pitchFamily="18" charset="0"/>
                <a:sym typeface="Symbol" panose="05050102010706020507" pitchFamily="18" charset="2"/>
              </a:rPr>
              <a:t> chuẩn </a:t>
            </a:r>
            <a:r>
              <a:rPr lang="en-US" sz="1200" dirty="0">
                <a:effectLst/>
                <a:latin typeface="Times New Roman" panose="02020603050405020304" pitchFamily="18" charset="0"/>
                <a:ea typeface="Times New Roman" panose="02020603050405020304" pitchFamily="18" charset="0"/>
              </a:rPr>
              <a:t>0,071ms</a:t>
            </a:r>
            <a:endParaRPr lang="vi-VN" sz="1200" dirty="0">
              <a:effectLst/>
              <a:latin typeface="Times New Roman" panose="02020603050405020304" pitchFamily="18" charset="0"/>
              <a:ea typeface="Times New Roman" panose="02020603050405020304" pitchFamily="18" charset="0"/>
            </a:endParaRPr>
          </a:p>
          <a:p>
            <a:endParaRPr lang="vi-VN" dirty="0"/>
          </a:p>
        </p:txBody>
      </p:sp>
      <p:sp>
        <p:nvSpPr>
          <p:cNvPr id="4" name="Slide Number Placeholder 3"/>
          <p:cNvSpPr>
            <a:spLocks noGrp="1"/>
          </p:cNvSpPr>
          <p:nvPr>
            <p:ph type="sldNum" sz="quarter" idx="5"/>
          </p:nvPr>
        </p:nvSpPr>
        <p:spPr/>
        <p:txBody>
          <a:bodyPr/>
          <a:lstStyle/>
          <a:p>
            <a:fld id="{49763CD2-8695-4F90-B9A3-3330CBF54B06}" type="slidenum">
              <a:rPr lang="en-US" smtClean="0"/>
              <a:t>15</a:t>
            </a:fld>
            <a:endParaRPr lang="en-US"/>
          </a:p>
        </p:txBody>
      </p:sp>
    </p:spTree>
    <p:extLst>
      <p:ext uri="{BB962C8B-B14F-4D97-AF65-F5344CB8AC3E}">
        <p14:creationId xmlns:p14="http://schemas.microsoft.com/office/powerpoint/2010/main" val="7890112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latin typeface="Times New Roman" panose="02020603050405020304" pitchFamily="18" charset="0"/>
                <a:ea typeface="Times New Roman" panose="02020603050405020304" pitchFamily="18" charset="0"/>
              </a:rPr>
              <a:t>t</a:t>
            </a:r>
            <a:r>
              <a:rPr lang="en-US" sz="1200" dirty="0" err="1">
                <a:effectLst/>
                <a:latin typeface="Times New Roman" panose="02020603050405020304" pitchFamily="18" charset="0"/>
                <a:ea typeface="Times New Roman" panose="02020603050405020304" pitchFamily="18" charset="0"/>
              </a:rPr>
              <a:t>hời</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gian</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phản</a:t>
            </a:r>
            <a:r>
              <a:rPr lang="en-US" sz="1200" dirty="0">
                <a:effectLst/>
                <a:latin typeface="Times New Roman" panose="02020603050405020304" pitchFamily="18" charset="0"/>
                <a:ea typeface="Times New Roman" panose="02020603050405020304" pitchFamily="18" charset="0"/>
              </a:rPr>
              <a:t> hồi trung bình </a:t>
            </a:r>
            <a:r>
              <a:rPr lang="en-US" sz="1200" dirty="0" err="1">
                <a:effectLst/>
                <a:latin typeface="Times New Roman" panose="02020603050405020304" pitchFamily="18" charset="0"/>
                <a:ea typeface="Times New Roman" panose="02020603050405020304" pitchFamily="18" charset="0"/>
              </a:rPr>
              <a:t>cho</a:t>
            </a:r>
            <a:r>
              <a:rPr lang="en-US" sz="1200" dirty="0">
                <a:effectLst/>
                <a:latin typeface="Times New Roman" panose="02020603050405020304" pitchFamily="18" charset="0"/>
                <a:ea typeface="Times New Roman" panose="02020603050405020304" pitchFamily="18" charset="0"/>
              </a:rPr>
              <a:t> các </a:t>
            </a:r>
            <a:r>
              <a:rPr lang="en-US" sz="1200" dirty="0" err="1">
                <a:effectLst/>
                <a:latin typeface="Times New Roman" panose="02020603050405020304" pitchFamily="18" charset="0"/>
                <a:ea typeface="Times New Roman" panose="02020603050405020304" pitchFamily="18" charset="0"/>
              </a:rPr>
              <a:t>kích</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thích</a:t>
            </a:r>
            <a:r>
              <a:rPr lang="en-US" sz="1200" dirty="0">
                <a:effectLst/>
                <a:latin typeface="Times New Roman" panose="02020603050405020304" pitchFamily="18" charset="0"/>
                <a:ea typeface="Times New Roman" panose="02020603050405020304" pitchFamily="18" charset="0"/>
              </a:rPr>
              <a:t> xúc giác là 0,385ms</a:t>
            </a:r>
            <a:r>
              <a:rPr lang="en-US" sz="1200" dirty="0">
                <a:effectLst/>
                <a:latin typeface="Times New Roman" panose="02020603050405020304" pitchFamily="18" charset="0"/>
                <a:ea typeface="Times New Roman" panose="02020603050405020304" pitchFamily="18" charset="0"/>
                <a:sym typeface="Symbol" panose="05050102010706020507" pitchFamily="18" charset="2"/>
              </a:rPr>
              <a:t> với độ </a:t>
            </a:r>
            <a:r>
              <a:rPr lang="en-US" sz="1200" dirty="0" err="1">
                <a:effectLst/>
                <a:latin typeface="Times New Roman" panose="02020603050405020304" pitchFamily="18" charset="0"/>
                <a:ea typeface="Times New Roman" panose="02020603050405020304" pitchFamily="18" charset="0"/>
                <a:sym typeface="Symbol" panose="05050102010706020507" pitchFamily="18" charset="2"/>
              </a:rPr>
              <a:t>lệch</a:t>
            </a:r>
            <a:r>
              <a:rPr lang="en-US" sz="1200" dirty="0">
                <a:effectLst/>
                <a:latin typeface="Times New Roman" panose="02020603050405020304" pitchFamily="18" charset="0"/>
                <a:ea typeface="Times New Roman" panose="02020603050405020304" pitchFamily="18" charset="0"/>
                <a:sym typeface="Symbol" panose="05050102010706020507" pitchFamily="18" charset="2"/>
              </a:rPr>
              <a:t> chuẩn </a:t>
            </a:r>
            <a:r>
              <a:rPr lang="en-US" sz="1200" dirty="0">
                <a:effectLst/>
                <a:latin typeface="Times New Roman" panose="02020603050405020304" pitchFamily="18" charset="0"/>
                <a:ea typeface="Times New Roman" panose="02020603050405020304" pitchFamily="18" charset="0"/>
              </a:rPr>
              <a:t>0,071ms</a:t>
            </a:r>
            <a:endParaRPr lang="vi-VN" sz="1200" dirty="0">
              <a:effectLst/>
              <a:latin typeface="Times New Roman" panose="02020603050405020304" pitchFamily="18" charset="0"/>
              <a:ea typeface="Times New Roman" panose="02020603050405020304" pitchFamily="18" charset="0"/>
            </a:endParaRPr>
          </a:p>
          <a:p>
            <a:endParaRPr lang="vi-VN" dirty="0"/>
          </a:p>
        </p:txBody>
      </p:sp>
      <p:sp>
        <p:nvSpPr>
          <p:cNvPr id="4" name="Slide Number Placeholder 3"/>
          <p:cNvSpPr>
            <a:spLocks noGrp="1"/>
          </p:cNvSpPr>
          <p:nvPr>
            <p:ph type="sldNum" sz="quarter" idx="5"/>
          </p:nvPr>
        </p:nvSpPr>
        <p:spPr/>
        <p:txBody>
          <a:bodyPr/>
          <a:lstStyle/>
          <a:p>
            <a:fld id="{49763CD2-8695-4F90-B9A3-3330CBF54B06}" type="slidenum">
              <a:rPr lang="en-US" smtClean="0"/>
              <a:t>16</a:t>
            </a:fld>
            <a:endParaRPr lang="en-US"/>
          </a:p>
        </p:txBody>
      </p:sp>
    </p:spTree>
    <p:extLst>
      <p:ext uri="{BB962C8B-B14F-4D97-AF65-F5344CB8AC3E}">
        <p14:creationId xmlns:p14="http://schemas.microsoft.com/office/powerpoint/2010/main" val="552735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2"/>
            <a:ext cx="7772400" cy="1102519"/>
          </a:xfrm>
          <a:prstGeom prst="rect">
            <a:avLst/>
          </a:prstGeom>
        </p:spPr>
        <p:txBody>
          <a:bodyPr lIns="34290" tIns="17145" rIns="34290" bIns="17145"/>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31925544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239847"/>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a:prstGeom prst="rect">
            <a:avLst/>
          </a:prstGeom>
        </p:spPr>
        <p:txBody>
          <a:bodyPr vert="eaVert" lIns="34290" tIns="17145" rIns="34290" bIns="17145"/>
          <a:lstStyle/>
          <a:p>
            <a:r>
              <a:rPr lang="en-US"/>
              <a:t>Click to edit Master title style</a:t>
            </a:r>
          </a:p>
        </p:txBody>
      </p:sp>
      <p:sp>
        <p:nvSpPr>
          <p:cNvPr id="3" name="Vertical Text Placeholder 2"/>
          <p:cNvSpPr>
            <a:spLocks noGrp="1"/>
          </p:cNvSpPr>
          <p:nvPr>
            <p:ph type="body" orient="vert" idx="1"/>
          </p:nvPr>
        </p:nvSpPr>
        <p:spPr>
          <a:xfrm>
            <a:off x="457200" y="205980"/>
            <a:ext cx="6115050" cy="4388644"/>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634590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46212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a:prstGeom prst="rect">
            <a:avLst/>
          </a:prstGeom>
        </p:spPr>
        <p:txBody>
          <a:bodyPr lIns="34290" tIns="17145" rIns="34290" bIns="17145" anchor="t"/>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6"/>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9098712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a:t>Click to edit Master title style</a:t>
            </a:r>
          </a:p>
        </p:txBody>
      </p:sp>
      <p:sp>
        <p:nvSpPr>
          <p:cNvPr id="3" name="Content Placeholder 2"/>
          <p:cNvSpPr>
            <a:spLocks noGrp="1"/>
          </p:cNvSpPr>
          <p:nvPr>
            <p:ph sz="half" idx="1"/>
          </p:nvPr>
        </p:nvSpPr>
        <p:spPr>
          <a:xfrm>
            <a:off x="457206"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81"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832327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804614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a:t>Click to edit Master title style</a:t>
            </a:r>
          </a:p>
        </p:txBody>
      </p:sp>
    </p:spTree>
    <p:extLst>
      <p:ext uri="{BB962C8B-B14F-4D97-AF65-F5344CB8AC3E}">
        <p14:creationId xmlns:p14="http://schemas.microsoft.com/office/powerpoint/2010/main" val="181002861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653133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a:prstGeom prst="rect">
            <a:avLst/>
          </a:prstGeom>
        </p:spPr>
        <p:txBody>
          <a:bodyPr lIns="34290" tIns="17145" rIns="34290" bIns="17145"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8"/>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1571432559"/>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3"/>
            <a:ext cx="5486400" cy="425053"/>
          </a:xfrm>
          <a:prstGeom prst="rect">
            <a:avLst/>
          </a:prstGeom>
        </p:spPr>
        <p:txBody>
          <a:bodyPr lIns="34290" tIns="17145" rIns="34290" bIns="17145"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endParaRPr lang="en-US" noProof="0">
              <a:sym typeface="Calibri" charset="0"/>
            </a:endParaRPr>
          </a:p>
        </p:txBody>
      </p:sp>
      <p:sp>
        <p:nvSpPr>
          <p:cNvPr id="4" name="Text Placeholder 3"/>
          <p:cNvSpPr>
            <a:spLocks noGrp="1"/>
          </p:cNvSpPr>
          <p:nvPr>
            <p:ph type="body" sz="half" idx="2"/>
          </p:nvPr>
        </p:nvSpPr>
        <p:spPr>
          <a:xfrm>
            <a:off x="1792486" y="4025506"/>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409553067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56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hf hdr="0" ftr="0" dt="0"/>
  <p:txStyles>
    <p:titleStyle>
      <a:lvl1pPr algn="ctr" rtl="0" eaLnBrk="0" fontAlgn="base" hangingPunct="0">
        <a:spcBef>
          <a:spcPct val="0"/>
        </a:spcBef>
        <a:spcAft>
          <a:spcPct val="0"/>
        </a:spcAft>
        <a:defRPr sz="4300">
          <a:solidFill>
            <a:schemeClr val="tx1"/>
          </a:solidFill>
          <a:latin typeface="+mj-lt"/>
          <a:ea typeface="+mj-ea"/>
          <a:cs typeface="+mj-cs"/>
          <a:sym typeface="Calibri" charset="0"/>
        </a:defRPr>
      </a:lvl1pPr>
      <a:lvl2pPr algn="ctr" rtl="0" eaLnBrk="0" fontAlgn="base" hangingPunct="0">
        <a:spcBef>
          <a:spcPct val="0"/>
        </a:spcBef>
        <a:spcAft>
          <a:spcPct val="0"/>
        </a:spcAft>
        <a:defRPr sz="4300">
          <a:solidFill>
            <a:schemeClr val="tx1"/>
          </a:solidFill>
          <a:latin typeface="Calibri" charset="0"/>
          <a:ea typeface="ヒラギノ角ゴ ProN W3" charset="0"/>
          <a:cs typeface="ヒラギノ角ゴ ProN W3" charset="0"/>
          <a:sym typeface="Calibri" charset="0"/>
        </a:defRPr>
      </a:lvl2pPr>
      <a:lvl3pPr algn="ctr" rtl="0" eaLnBrk="0" fontAlgn="base" hangingPunct="0">
        <a:spcBef>
          <a:spcPct val="0"/>
        </a:spcBef>
        <a:spcAft>
          <a:spcPct val="0"/>
        </a:spcAft>
        <a:defRPr sz="4300">
          <a:solidFill>
            <a:schemeClr val="tx1"/>
          </a:solidFill>
          <a:latin typeface="Calibri" charset="0"/>
          <a:ea typeface="ヒラギノ角ゴ ProN W3" charset="0"/>
          <a:cs typeface="ヒラギノ角ゴ ProN W3" charset="0"/>
          <a:sym typeface="Calibri" charset="0"/>
        </a:defRPr>
      </a:lvl3pPr>
      <a:lvl4pPr algn="ctr" rtl="0" eaLnBrk="0" fontAlgn="base" hangingPunct="0">
        <a:spcBef>
          <a:spcPct val="0"/>
        </a:spcBef>
        <a:spcAft>
          <a:spcPct val="0"/>
        </a:spcAft>
        <a:defRPr sz="4300">
          <a:solidFill>
            <a:schemeClr val="tx1"/>
          </a:solidFill>
          <a:latin typeface="Calibri" charset="0"/>
          <a:ea typeface="ヒラギノ角ゴ ProN W3" charset="0"/>
          <a:cs typeface="ヒラギノ角ゴ ProN W3" charset="0"/>
          <a:sym typeface="Calibri" charset="0"/>
        </a:defRPr>
      </a:lvl4pPr>
      <a:lvl5pPr algn="ctr" rtl="0" eaLnBrk="0" fontAlgn="base" hangingPunct="0">
        <a:spcBef>
          <a:spcPct val="0"/>
        </a:spcBef>
        <a:spcAft>
          <a:spcPct val="0"/>
        </a:spcAft>
        <a:defRPr sz="4300">
          <a:solidFill>
            <a:schemeClr val="tx1"/>
          </a:solidFill>
          <a:latin typeface="Calibri" charset="0"/>
          <a:ea typeface="ヒラギノ角ゴ ProN W3" charset="0"/>
          <a:cs typeface="ヒラギノ角ゴ ProN W3" charset="0"/>
          <a:sym typeface="Calibri" charset="0"/>
        </a:defRPr>
      </a:lvl5pPr>
      <a:lvl6pPr marL="171450" algn="ctr" rtl="0" fontAlgn="base">
        <a:spcBef>
          <a:spcPct val="0"/>
        </a:spcBef>
        <a:spcAft>
          <a:spcPct val="0"/>
        </a:spcAft>
        <a:defRPr sz="4300">
          <a:solidFill>
            <a:schemeClr val="tx1"/>
          </a:solidFill>
          <a:latin typeface="Calibri" charset="0"/>
          <a:ea typeface="ヒラギノ角ゴ ProN W3" charset="0"/>
          <a:cs typeface="ヒラギノ角ゴ ProN W3" charset="0"/>
          <a:sym typeface="Calibri" charset="0"/>
        </a:defRPr>
      </a:lvl6pPr>
      <a:lvl7pPr marL="342900" algn="ctr" rtl="0" fontAlgn="base">
        <a:spcBef>
          <a:spcPct val="0"/>
        </a:spcBef>
        <a:spcAft>
          <a:spcPct val="0"/>
        </a:spcAft>
        <a:defRPr sz="4300">
          <a:solidFill>
            <a:schemeClr val="tx1"/>
          </a:solidFill>
          <a:latin typeface="Calibri" charset="0"/>
          <a:ea typeface="ヒラギノ角ゴ ProN W3" charset="0"/>
          <a:cs typeface="ヒラギノ角ゴ ProN W3" charset="0"/>
          <a:sym typeface="Calibri" charset="0"/>
        </a:defRPr>
      </a:lvl7pPr>
      <a:lvl8pPr marL="514350" algn="ctr" rtl="0" fontAlgn="base">
        <a:spcBef>
          <a:spcPct val="0"/>
        </a:spcBef>
        <a:spcAft>
          <a:spcPct val="0"/>
        </a:spcAft>
        <a:defRPr sz="4300">
          <a:solidFill>
            <a:schemeClr val="tx1"/>
          </a:solidFill>
          <a:latin typeface="Calibri" charset="0"/>
          <a:ea typeface="ヒラギノ角ゴ ProN W3" charset="0"/>
          <a:cs typeface="ヒラギノ角ゴ ProN W3" charset="0"/>
          <a:sym typeface="Calibri" charset="0"/>
        </a:defRPr>
      </a:lvl8pPr>
      <a:lvl9pPr marL="685800" algn="ctr" rtl="0" fontAlgn="base">
        <a:spcBef>
          <a:spcPct val="0"/>
        </a:spcBef>
        <a:spcAft>
          <a:spcPct val="0"/>
        </a:spcAft>
        <a:defRPr sz="4300">
          <a:solidFill>
            <a:schemeClr val="tx1"/>
          </a:solidFill>
          <a:latin typeface="Calibri" charset="0"/>
          <a:ea typeface="ヒラギノ角ゴ ProN W3" charset="0"/>
          <a:cs typeface="ヒラギノ角ゴ ProN W3" charset="0"/>
          <a:sym typeface="Calibri" charset="0"/>
        </a:defRPr>
      </a:lvl9pPr>
    </p:titleStyle>
    <p:bodyStyle>
      <a:lvl1pPr marL="128588" indent="-128588" algn="ctr" rtl="0" eaLnBrk="0" fontAlgn="base" hangingPunct="0">
        <a:spcBef>
          <a:spcPts val="750"/>
        </a:spcBef>
        <a:spcAft>
          <a:spcPct val="0"/>
        </a:spcAft>
        <a:defRPr sz="3200">
          <a:solidFill>
            <a:srgbClr val="878787"/>
          </a:solidFill>
          <a:latin typeface="+mn-lt"/>
          <a:ea typeface="+mn-ea"/>
          <a:cs typeface="+mn-cs"/>
          <a:sym typeface="Calibri" charset="0"/>
        </a:defRPr>
      </a:lvl1pPr>
      <a:lvl2pPr marL="457200" indent="-285750" algn="ctr" rtl="0" eaLnBrk="0" fontAlgn="base" hangingPunct="0">
        <a:spcBef>
          <a:spcPts val="675"/>
        </a:spcBef>
        <a:spcAft>
          <a:spcPct val="0"/>
        </a:spcAft>
        <a:defRPr sz="2700">
          <a:solidFill>
            <a:srgbClr val="878787"/>
          </a:solidFill>
          <a:latin typeface="+mn-lt"/>
          <a:ea typeface="+mn-ea"/>
          <a:cs typeface="+mn-cs"/>
          <a:sym typeface="Calibri" charset="0"/>
        </a:defRPr>
      </a:lvl2pPr>
      <a:lvl3pPr marL="914400" indent="-571500" algn="ctr" rtl="0" eaLnBrk="0" fontAlgn="base" hangingPunct="0">
        <a:spcBef>
          <a:spcPts val="563"/>
        </a:spcBef>
        <a:spcAft>
          <a:spcPct val="0"/>
        </a:spcAft>
        <a:defRPr sz="2300">
          <a:solidFill>
            <a:srgbClr val="878787"/>
          </a:solidFill>
          <a:latin typeface="+mn-lt"/>
          <a:ea typeface="+mn-ea"/>
          <a:cs typeface="+mn-cs"/>
          <a:sym typeface="Calibri" charset="0"/>
        </a:defRPr>
      </a:lvl3pPr>
      <a:lvl4pPr marL="1371600" indent="-857250" algn="ctr" rtl="0" eaLnBrk="0" fontAlgn="base" hangingPunct="0">
        <a:spcBef>
          <a:spcPts val="488"/>
        </a:spcBef>
        <a:spcAft>
          <a:spcPct val="0"/>
        </a:spcAft>
        <a:defRPr sz="1800">
          <a:solidFill>
            <a:srgbClr val="878787"/>
          </a:solidFill>
          <a:latin typeface="+mn-lt"/>
          <a:ea typeface="+mn-ea"/>
          <a:cs typeface="+mn-cs"/>
          <a:sym typeface="Calibri" charset="0"/>
        </a:defRPr>
      </a:lvl4pPr>
      <a:lvl5pPr marL="1828800" indent="-1143000" algn="ctr" rtl="0" eaLnBrk="0" fontAlgn="base" hangingPunct="0">
        <a:spcBef>
          <a:spcPts val="488"/>
        </a:spcBef>
        <a:spcAft>
          <a:spcPct val="0"/>
        </a:spcAft>
        <a:defRPr sz="1800">
          <a:solidFill>
            <a:srgbClr val="878787"/>
          </a:solidFill>
          <a:latin typeface="+mn-lt"/>
          <a:ea typeface="+mn-ea"/>
          <a:cs typeface="+mn-cs"/>
          <a:sym typeface="Calibri" charset="0"/>
        </a:defRPr>
      </a:lvl5pPr>
      <a:lvl6pPr marL="2000250" algn="ctr" rtl="0" fontAlgn="base">
        <a:spcBef>
          <a:spcPts val="488"/>
        </a:spcBef>
        <a:spcAft>
          <a:spcPct val="0"/>
        </a:spcAft>
        <a:defRPr sz="1800">
          <a:solidFill>
            <a:srgbClr val="878787"/>
          </a:solidFill>
          <a:latin typeface="+mn-lt"/>
          <a:ea typeface="+mn-ea"/>
          <a:cs typeface="+mn-cs"/>
          <a:sym typeface="Calibri" charset="0"/>
        </a:defRPr>
      </a:lvl6pPr>
      <a:lvl7pPr marL="2171700" algn="ctr" rtl="0" fontAlgn="base">
        <a:spcBef>
          <a:spcPts val="488"/>
        </a:spcBef>
        <a:spcAft>
          <a:spcPct val="0"/>
        </a:spcAft>
        <a:defRPr sz="1800">
          <a:solidFill>
            <a:srgbClr val="878787"/>
          </a:solidFill>
          <a:latin typeface="+mn-lt"/>
          <a:ea typeface="+mn-ea"/>
          <a:cs typeface="+mn-cs"/>
          <a:sym typeface="Calibri" charset="0"/>
        </a:defRPr>
      </a:lvl7pPr>
      <a:lvl8pPr marL="2343150" algn="ctr" rtl="0" fontAlgn="base">
        <a:spcBef>
          <a:spcPts val="488"/>
        </a:spcBef>
        <a:spcAft>
          <a:spcPct val="0"/>
        </a:spcAft>
        <a:defRPr sz="1800">
          <a:solidFill>
            <a:srgbClr val="878787"/>
          </a:solidFill>
          <a:latin typeface="+mn-lt"/>
          <a:ea typeface="+mn-ea"/>
          <a:cs typeface="+mn-cs"/>
          <a:sym typeface="Calibri" charset="0"/>
        </a:defRPr>
      </a:lvl8pPr>
      <a:lvl9pPr marL="2514600" algn="ctr" rtl="0" fontAlgn="base">
        <a:spcBef>
          <a:spcPts val="488"/>
        </a:spcBef>
        <a:spcAft>
          <a:spcPct val="0"/>
        </a:spcAft>
        <a:defRPr sz="1800">
          <a:solidFill>
            <a:srgbClr val="878787"/>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jp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jp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4.emf"/><Relationship Id="rId4" Type="http://schemas.openxmlformats.org/officeDocument/2006/relationships/image" Target="../media/image2.jpe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jpe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jpeg"/><Relationship Id="rId4" Type="http://schemas.openxmlformats.org/officeDocument/2006/relationships/image" Target="../media/image1.jp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jpe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jpeg"/></Relationships>
</file>

<file path=ppt/slides/_rels/slide2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jp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image" Target="../media/image38.jpg"/><Relationship Id="rId7" Type="http://schemas.openxmlformats.org/officeDocument/2006/relationships/image" Target="../media/image40.jpg"/><Relationship Id="rId2" Type="http://schemas.openxmlformats.org/officeDocument/2006/relationships/image" Target="../media/image37.jpg"/><Relationship Id="rId1" Type="http://schemas.openxmlformats.org/officeDocument/2006/relationships/slideLayout" Target="../slideLayouts/slideLayout2.xml"/><Relationship Id="rId6" Type="http://schemas.openxmlformats.org/officeDocument/2006/relationships/image" Target="../media/image39.jpg"/><Relationship Id="rId5" Type="http://schemas.openxmlformats.org/officeDocument/2006/relationships/image" Target="../media/image2.jpeg"/><Relationship Id="rId4" Type="http://schemas.openxmlformats.org/officeDocument/2006/relationships/image" Target="../media/image1.jp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jpg"/></Relationships>
</file>

<file path=ppt/slides/_rels/slide2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jpg"/><Relationship Id="rId7"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2.jpeg"/><Relationship Id="rId9"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jpg"/></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1.jpg"/><Relationship Id="rId7" Type="http://schemas.openxmlformats.org/officeDocument/2006/relationships/image" Target="../media/image61.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2.jpeg"/></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6.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68.jpg"/><Relationship Id="rId4" Type="http://schemas.openxmlformats.org/officeDocument/2006/relationships/image" Target="../media/image67.jpg"/></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2.jpeg"/></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2.jpeg"/></Relationships>
</file>

<file path=ppt/slides/_rels/slide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image" Target="../media/image4.png"/><Relationship Id="rId7"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10" Type="http://schemas.openxmlformats.org/officeDocument/2006/relationships/image" Target="../media/image9.jpeg"/><Relationship Id="rId4" Type="http://schemas.openxmlformats.org/officeDocument/2006/relationships/image" Target="../media/image5.jpeg"/><Relationship Id="rId9"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2.jpeg"/></Relationships>
</file>

<file path=ppt/slides/_rels/slide4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2.jpeg"/></Relationships>
</file>

<file path=ppt/slides/_rels/slide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2.jpeg"/></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jpg"/></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jpg"/></Relationships>
</file>

<file path=ppt/slides/_rels/slide4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2.jpeg"/></Relationships>
</file>

<file path=ppt/slides/_rels/slide4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2.jpeg"/></Relationships>
</file>

<file path=ppt/slides/_rels/slide4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2.jpeg"/></Relationships>
</file>

<file path=ppt/slides/_rels/slide4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2.jpeg"/></Relationships>
</file>

<file path=ppt/slides/_rels/slide4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2.jpeg"/></Relationships>
</file>

<file path=ppt/slides/_rels/slide5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2.jpeg"/></Relationships>
</file>

<file path=ppt/slides/_rels/slide5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2.jpeg"/></Relationships>
</file>

<file path=ppt/slides/_rels/slide5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2.jpeg"/></Relationships>
</file>

<file path=ppt/slides/_rels/slide5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2.jpeg"/></Relationships>
</file>

<file path=ppt/slides/_rels/slide5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2.jpeg"/></Relationships>
</file>

<file path=ppt/slides/_rels/slide5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2.jpeg"/></Relationships>
</file>

<file path=ppt/slides/_rels/slide5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2.jpeg"/></Relationships>
</file>

<file path=ppt/slides/_rels/slide5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jpg"/></Relationships>
</file>

<file path=ppt/slides/_rels/slide6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91.jpeg"/><Relationship Id="rId4" Type="http://schemas.openxmlformats.org/officeDocument/2006/relationships/image" Target="../media/image2.jpeg"/></Relationships>
</file>

<file path=ppt/slides/_rels/slide6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2.jpeg"/></Relationships>
</file>

<file path=ppt/slides/_rels/slide6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1.jpeg"/><Relationship Id="rId4" Type="http://schemas.openxmlformats.org/officeDocument/2006/relationships/image" Target="../media/image2.jpeg"/></Relationships>
</file>

<file path=ppt/slides/_rels/slide6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2.jpeg"/></Relationships>
</file>

<file path=ppt/slides/_rels/slide6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2.jpeg"/></Relationships>
</file>

<file path=ppt/slides/_rels/slide6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2.jpeg"/></Relationships>
</file>

<file path=ppt/slides/_rels/slide6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7.jpeg"/><Relationship Id="rId4" Type="http://schemas.openxmlformats.org/officeDocument/2006/relationships/image" Target="../media/image2.jpeg"/></Relationships>
</file>

<file path=ppt/slides/_rels/slide6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2.jpeg"/></Relationships>
</file>

<file path=ppt/slides/_rels/slide6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2.jpeg"/></Relationships>
</file>

<file path=ppt/slides/_rels/slide6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jpg"/></Relationships>
</file>

<file path=ppt/slides/_rels/slide7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7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7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5404356-1324-1767-592A-1A943A2C8732}"/>
              </a:ext>
            </a:extLst>
          </p:cNvPr>
          <p:cNvSpPr/>
          <p:nvPr/>
        </p:nvSpPr>
        <p:spPr bwMode="auto">
          <a:xfrm>
            <a:off x="952500" y="0"/>
            <a:ext cx="7238999" cy="1506456"/>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53" name="Rectangle 5"/>
          <p:cNvSpPr>
            <a:spLocks/>
          </p:cNvSpPr>
          <p:nvPr/>
        </p:nvSpPr>
        <p:spPr bwMode="auto">
          <a:xfrm>
            <a:off x="393140" y="2180777"/>
            <a:ext cx="8396755" cy="919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round/>
                <a:headEnd/>
                <a:tailEnd/>
              </a14:hiddenLine>
            </a:ext>
          </a:extLst>
        </p:spPr>
        <p:txBody>
          <a:bodyPr lIns="14288" tIns="14288" rIns="14288" bIns="14288" anchor="ctr"/>
          <a:lstStyle/>
          <a:p>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sym typeface="Open Sans" charset="0"/>
              </a:rPr>
              <a:t>ĐỀ TÀI: </a:t>
            </a:r>
            <a:r>
              <a:rPr lang="en-US" sz="2800" b="1" dirty="0">
                <a:solidFill>
                  <a:schemeClr val="accent1">
                    <a:lumMod val="75000"/>
                    <a:lumOff val="25000"/>
                  </a:schemeClr>
                </a:solidFill>
                <a:latin typeface="Times New Roman" panose="02020603050405020304" pitchFamily="18" charset="0"/>
                <a:ea typeface="Open Sans" panose="020B0606030504020204" pitchFamily="34" charset="0"/>
                <a:cs typeface="Times New Roman" panose="02020603050405020304" pitchFamily="18" charset="0"/>
                <a:sym typeface="Open Sans" charset="0"/>
              </a:rPr>
              <a:t>THIẾT KẾ VÀ ỨNG DỤNG CẢM BIẾN XÚC GIÁC VÀO BÀN TAY ROBOT</a:t>
            </a:r>
          </a:p>
        </p:txBody>
      </p:sp>
      <p:sp>
        <p:nvSpPr>
          <p:cNvPr id="2" name="Rectangle 1"/>
          <p:cNvSpPr/>
          <p:nvPr/>
        </p:nvSpPr>
        <p:spPr bwMode="auto">
          <a:xfrm>
            <a:off x="972018" y="12434889"/>
            <a:ext cx="78469" cy="70310"/>
          </a:xfrm>
          <a:prstGeom prst="rect">
            <a:avLst/>
          </a:prstGeom>
          <a:no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800" b="0" i="0" u="none" strike="noStrike" cap="none" normalizeH="0" baseline="0">
              <a:ln>
                <a:noFill/>
              </a:ln>
              <a:solidFill>
                <a:srgbClr val="000000"/>
              </a:solidFill>
              <a:effectLst/>
              <a:latin typeface="Arial" panose="020B0604020202020204" pitchFamily="34" charset="0"/>
              <a:cs typeface="Arial" panose="020B0604020202020204" pitchFamily="34" charset="0"/>
              <a:sym typeface="Gill Sans" charset="0"/>
            </a:endParaRPr>
          </a:p>
        </p:txBody>
      </p:sp>
      <p:sp>
        <p:nvSpPr>
          <p:cNvPr id="6" name="TextBox 5"/>
          <p:cNvSpPr txBox="1"/>
          <p:nvPr/>
        </p:nvSpPr>
        <p:spPr>
          <a:xfrm>
            <a:off x="609599" y="91508"/>
            <a:ext cx="7924800" cy="1323439"/>
          </a:xfrm>
          <a:prstGeom prst="rect">
            <a:avLst/>
          </a:prstGeom>
          <a:noFill/>
        </p:spPr>
        <p:txBody>
          <a:bodyPr wrap="square" rtlCol="0">
            <a:spAutoFit/>
          </a:bodyPr>
          <a:lstStyle/>
          <a:p>
            <a:r>
              <a:rPr lang="en-US" sz="2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BỘ GIÁO DỤC VÀ ĐÀO TẠO</a:t>
            </a:r>
          </a:p>
          <a:p>
            <a:r>
              <a:rPr lang="en-US" sz="2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TRƯỜNG ĐẠI HỌC SƯ PHẠM KỸ THUẬT TP. HỒ CHÍ MINH</a:t>
            </a:r>
          </a:p>
          <a:p>
            <a:r>
              <a:rPr lang="en-US" sz="2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KHOA ĐIỆN – ĐIỆN TỬ</a:t>
            </a:r>
          </a:p>
          <a:p>
            <a:r>
              <a:rPr lang="en-US" sz="2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BỘ MÔN CÔNG NGHỆ KỸ THUẬT ĐIỆN – ĐIỆN TỬ</a:t>
            </a:r>
          </a:p>
        </p:txBody>
      </p:sp>
      <p:sp>
        <p:nvSpPr>
          <p:cNvPr id="7" name="TextBox 6"/>
          <p:cNvSpPr txBox="1"/>
          <p:nvPr/>
        </p:nvSpPr>
        <p:spPr>
          <a:xfrm>
            <a:off x="952500" y="1613935"/>
            <a:ext cx="7239000" cy="461665"/>
          </a:xfrm>
          <a:prstGeom prst="rect">
            <a:avLst/>
          </a:prstGeom>
          <a:noFill/>
        </p:spPr>
        <p:txBody>
          <a:bodyPr wrap="square" rtlCol="0">
            <a:spAutoFit/>
          </a:bodyPr>
          <a:lstStyle/>
          <a:p>
            <a:r>
              <a:rPr lang="en-US" sz="2400" b="1" dirty="0">
                <a:solidFill>
                  <a:srgbClr val="FF0000"/>
                </a:solidFill>
                <a:latin typeface="Times New Roman" panose="02020603050405020304" pitchFamily="18" charset="0"/>
                <a:ea typeface="Open Sans" panose="020B0606030504020204" pitchFamily="34" charset="0"/>
                <a:cs typeface="Times New Roman" panose="02020603050405020304" pitchFamily="18" charset="0"/>
              </a:rPr>
              <a:t>BÁO CÁO KHÓA LUẬN TỐT NGHIỆP</a:t>
            </a:r>
          </a:p>
        </p:txBody>
      </p:sp>
      <p:sp>
        <p:nvSpPr>
          <p:cNvPr id="8" name="TextBox 7"/>
          <p:cNvSpPr txBox="1"/>
          <p:nvPr/>
        </p:nvSpPr>
        <p:spPr>
          <a:xfrm>
            <a:off x="1086316" y="3207650"/>
            <a:ext cx="7010401" cy="1446550"/>
          </a:xfrm>
          <a:prstGeom prst="rect">
            <a:avLst/>
          </a:prstGeom>
          <a:noFill/>
        </p:spPr>
        <p:txBody>
          <a:bodyPr wrap="square" rtlCol="0">
            <a:spAutoFit/>
          </a:bodyPr>
          <a:lstStyle/>
          <a:p>
            <a:pPr algn="l"/>
            <a:r>
              <a:rPr lang="en-US" sz="2200" b="1" dirty="0">
                <a:latin typeface="Times New Roman" panose="02020603050405020304" pitchFamily="18" charset="0"/>
                <a:ea typeface="Open Sans" panose="020B0606030504020204" pitchFamily="34" charset="0"/>
                <a:cs typeface="Times New Roman" panose="02020603050405020304" pitchFamily="18" charset="0"/>
              </a:rPr>
              <a:t>GVHD: </a:t>
            </a:r>
            <a:r>
              <a:rPr lang="en-US" sz="2200" b="1" dirty="0" err="1">
                <a:latin typeface="Times New Roman" panose="02020603050405020304" pitchFamily="18" charset="0"/>
                <a:ea typeface="Open Sans" panose="020B0606030504020204" pitchFamily="34" charset="0"/>
                <a:cs typeface="Times New Roman" panose="02020603050405020304" pitchFamily="18" charset="0"/>
              </a:rPr>
              <a:t>ThS</a:t>
            </a:r>
            <a:r>
              <a:rPr lang="en-US" sz="2200" b="1" dirty="0">
                <a:latin typeface="Times New Roman" panose="02020603050405020304" pitchFamily="18" charset="0"/>
                <a:ea typeface="Open Sans" panose="020B0606030504020204" pitchFamily="34" charset="0"/>
                <a:cs typeface="Times New Roman" panose="02020603050405020304" pitchFamily="18" charset="0"/>
              </a:rPr>
              <a:t>. Phan Vân Hoàn</a:t>
            </a:r>
          </a:p>
          <a:p>
            <a:pPr algn="l"/>
            <a:r>
              <a:rPr lang="en-US" sz="2200" b="1" dirty="0">
                <a:latin typeface="Times New Roman" panose="02020603050405020304" pitchFamily="18" charset="0"/>
                <a:ea typeface="Open Sans" panose="020B0606030504020204" pitchFamily="34" charset="0"/>
                <a:cs typeface="Times New Roman" panose="02020603050405020304" pitchFamily="18" charset="0"/>
              </a:rPr>
              <a:t>SVTH 1: Nguyễn Ngọc Khiêm		MSSV 18142314</a:t>
            </a:r>
          </a:p>
          <a:p>
            <a:pPr algn="l"/>
            <a:r>
              <a:rPr lang="en-US" sz="2200" b="1" dirty="0">
                <a:latin typeface="Times New Roman" panose="02020603050405020304" pitchFamily="18" charset="0"/>
                <a:ea typeface="Open Sans" panose="020B0606030504020204" pitchFamily="34" charset="0"/>
                <a:cs typeface="Times New Roman" panose="02020603050405020304" pitchFamily="18" charset="0"/>
              </a:rPr>
              <a:t>SVTH 2: Nguyễn </a:t>
            </a:r>
            <a:r>
              <a:rPr lang="en-US" sz="2200" b="1" dirty="0" err="1">
                <a:latin typeface="Times New Roman" panose="02020603050405020304" pitchFamily="18" charset="0"/>
                <a:ea typeface="Open Sans" panose="020B0606030504020204" pitchFamily="34" charset="0"/>
                <a:cs typeface="Times New Roman" panose="02020603050405020304" pitchFamily="18" charset="0"/>
              </a:rPr>
              <a:t>Hoàng</a:t>
            </a:r>
            <a:r>
              <a:rPr lang="en-US" sz="2200" b="1" dirty="0">
                <a:latin typeface="Times New Roman" panose="02020603050405020304" pitchFamily="18" charset="0"/>
                <a:ea typeface="Open Sans" panose="020B0606030504020204" pitchFamily="34" charset="0"/>
                <a:cs typeface="Times New Roman" panose="02020603050405020304" pitchFamily="18" charset="0"/>
              </a:rPr>
              <a:t> Xuân		MSSV 17142350</a:t>
            </a:r>
          </a:p>
          <a:p>
            <a:pPr algn="l"/>
            <a:r>
              <a:rPr lang="en-US" sz="2200" b="1" dirty="0">
                <a:latin typeface="Times New Roman" panose="02020603050405020304" pitchFamily="18" charset="0"/>
                <a:ea typeface="Open Sans" panose="020B0606030504020204" pitchFamily="34" charset="0"/>
                <a:cs typeface="Times New Roman" panose="02020603050405020304" pitchFamily="18" charset="0"/>
              </a:rPr>
              <a:t>SVTH 3: Nguyễn Trần Vân Thịnh	MSSV 18142390</a:t>
            </a:r>
          </a:p>
        </p:txBody>
      </p:sp>
      <p:sp>
        <p:nvSpPr>
          <p:cNvPr id="4" name="TextBox 3"/>
          <p:cNvSpPr txBox="1"/>
          <p:nvPr/>
        </p:nvSpPr>
        <p:spPr>
          <a:xfrm>
            <a:off x="2305518" y="4654200"/>
            <a:ext cx="4572000" cy="707886"/>
          </a:xfrm>
          <a:prstGeom prst="rect">
            <a:avLst/>
          </a:prstGeom>
          <a:noFill/>
        </p:spPr>
        <p:txBody>
          <a:bodyPr wrap="square" rtlCol="0">
            <a:spAutoFit/>
          </a:bodyPr>
          <a:lstStyle/>
          <a:p>
            <a:r>
              <a:rPr lang="en-US" sz="2000" b="1" dirty="0" err="1">
                <a:latin typeface="Times New Roman" panose="02020603050405020304" pitchFamily="18" charset="0"/>
                <a:ea typeface="Open Sans" panose="020B0606030504020204" pitchFamily="34" charset="0"/>
                <a:cs typeface="Times New Roman" panose="02020603050405020304" pitchFamily="18" charset="0"/>
              </a:rPr>
              <a:t>Tp.HCM</a:t>
            </a:r>
            <a:r>
              <a:rPr lang="en-US" sz="2000" b="1" dirty="0">
                <a:latin typeface="Times New Roman" panose="02020603050405020304" pitchFamily="18" charset="0"/>
                <a:ea typeface="Open Sans" panose="020B0606030504020204" pitchFamily="34" charset="0"/>
                <a:cs typeface="Times New Roman" panose="02020603050405020304" pitchFamily="18" charset="0"/>
              </a:rPr>
              <a:t>, tháng 7/2022</a:t>
            </a:r>
          </a:p>
          <a:p>
            <a:endParaRPr lang="vi-VN" sz="2000" dirty="0">
              <a:latin typeface="Times New Roman" panose="02020603050405020304" pitchFamily="18" charset="0"/>
              <a:ea typeface="Open Sans" panose="020B060603050402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71C042C5-3301-F372-1D70-E32ADB7E3356}"/>
              </a:ext>
            </a:extLst>
          </p:cNvPr>
          <p:cNvPicPr>
            <a:picLocks noChangeAspect="1"/>
          </p:cNvPicPr>
          <p:nvPr/>
        </p:nvPicPr>
        <p:blipFill>
          <a:blip r:embed="rId3"/>
          <a:stretch>
            <a:fillRect/>
          </a:stretch>
        </p:blipFill>
        <p:spPr>
          <a:xfrm>
            <a:off x="222915" y="137160"/>
            <a:ext cx="495173" cy="640080"/>
          </a:xfrm>
          <a:prstGeom prst="rect">
            <a:avLst/>
          </a:prstGeom>
        </p:spPr>
      </p:pic>
      <p:pic>
        <p:nvPicPr>
          <p:cNvPr id="12" name="Picture 2" descr="Điện Điện tử - Sư phạm Kỹ thuật Tp. HCM - Home | Facebook">
            <a:extLst>
              <a:ext uri="{FF2B5EF4-FFF2-40B4-BE49-F238E27FC236}">
                <a16:creationId xmlns:a16="http://schemas.microsoft.com/office/drawing/2014/main" id="{CC3C7980-4BAC-62E4-4E1A-FC7A020E6E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TextBox 9">
            <a:extLst>
              <a:ext uri="{FF2B5EF4-FFF2-40B4-BE49-F238E27FC236}">
                <a16:creationId xmlns:a16="http://schemas.microsoft.com/office/drawing/2014/main" id="{E849452C-AB6A-8D38-5EDA-46EF2F33AA64}"/>
              </a:ext>
            </a:extLst>
          </p:cNvPr>
          <p:cNvSpPr txBox="1"/>
          <p:nvPr/>
        </p:nvSpPr>
        <p:spPr>
          <a:xfrm>
            <a:off x="929372" y="1033492"/>
            <a:ext cx="7285256" cy="523220"/>
          </a:xfrm>
          <a:prstGeom prst="rect">
            <a:avLst/>
          </a:prstGeom>
          <a:noFill/>
        </p:spPr>
        <p:txBody>
          <a:bodyPr wrap="square" rtlCol="0">
            <a:spAutoFit/>
          </a:bodyPr>
          <a:lstStyle/>
          <a:p>
            <a:pPr algn="l"/>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Phương án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khối</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cảm biến</a:t>
            </a:r>
          </a:p>
        </p:txBody>
      </p:sp>
      <p:pic>
        <p:nvPicPr>
          <p:cNvPr id="18" name="Picture 17">
            <a:extLst>
              <a:ext uri="{FF2B5EF4-FFF2-40B4-BE49-F238E27FC236}">
                <a16:creationId xmlns:a16="http://schemas.microsoft.com/office/drawing/2014/main" id="{BF8AC54F-DF50-7D6F-2409-E8DCE1DC4D0E}"/>
              </a:ext>
            </a:extLst>
          </p:cNvPr>
          <p:cNvPicPr>
            <a:picLocks noChangeAspect="1"/>
          </p:cNvPicPr>
          <p:nvPr/>
        </p:nvPicPr>
        <p:blipFill>
          <a:blip r:embed="rId2"/>
          <a:stretch>
            <a:fillRect/>
          </a:stretch>
        </p:blipFill>
        <p:spPr>
          <a:xfrm>
            <a:off x="222915" y="137160"/>
            <a:ext cx="495173" cy="640080"/>
          </a:xfrm>
          <a:prstGeom prst="rect">
            <a:avLst/>
          </a:prstGeom>
        </p:spPr>
      </p:pic>
      <p:pic>
        <p:nvPicPr>
          <p:cNvPr id="19" name="Picture 2" descr="Điện Điện tử - Sư phạm Kỹ thuật Tp. HCM - Home | Facebook">
            <a:extLst>
              <a:ext uri="{FF2B5EF4-FFF2-40B4-BE49-F238E27FC236}">
                <a16:creationId xmlns:a16="http://schemas.microsoft.com/office/drawing/2014/main" id="{C757DE2E-7533-7E74-1812-0E1930936F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FBEE4EA-BD1C-E016-C113-11185B872C23}"/>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III. THIẾT KẾ PHẦN CỨNG</a:t>
            </a:r>
          </a:p>
        </p:txBody>
      </p:sp>
      <p:grpSp>
        <p:nvGrpSpPr>
          <p:cNvPr id="2" name="Group 1">
            <a:extLst>
              <a:ext uri="{FF2B5EF4-FFF2-40B4-BE49-F238E27FC236}">
                <a16:creationId xmlns:a16="http://schemas.microsoft.com/office/drawing/2014/main" id="{CC2132CD-3107-57D4-2775-DD43EF063BC9}"/>
              </a:ext>
            </a:extLst>
          </p:cNvPr>
          <p:cNvGrpSpPr/>
          <p:nvPr/>
        </p:nvGrpSpPr>
        <p:grpSpPr>
          <a:xfrm>
            <a:off x="929372" y="1885950"/>
            <a:ext cx="7281393" cy="2743200"/>
            <a:chOff x="937882" y="1733550"/>
            <a:chExt cx="7281393" cy="2743200"/>
          </a:xfrm>
        </p:grpSpPr>
        <p:pic>
          <p:nvPicPr>
            <p:cNvPr id="9" name="Picture 8">
              <a:extLst>
                <a:ext uri="{FF2B5EF4-FFF2-40B4-BE49-F238E27FC236}">
                  <a16:creationId xmlns:a16="http://schemas.microsoft.com/office/drawing/2014/main" id="{DFE47CDD-A5DF-44C9-1570-91DD8A405953}"/>
                </a:ext>
              </a:extLst>
            </p:cNvPr>
            <p:cNvPicPr>
              <a:picLocks noChangeAspect="1"/>
            </p:cNvPicPr>
            <p:nvPr/>
          </p:nvPicPr>
          <p:blipFill>
            <a:blip r:embed="rId4"/>
            <a:stretch>
              <a:fillRect/>
            </a:stretch>
          </p:blipFill>
          <p:spPr>
            <a:xfrm>
              <a:off x="4572000" y="1733550"/>
              <a:ext cx="3647275" cy="2743200"/>
            </a:xfrm>
            <a:prstGeom prst="rect">
              <a:avLst/>
            </a:prstGeom>
          </p:spPr>
        </p:pic>
        <p:pic>
          <p:nvPicPr>
            <p:cNvPr id="11" name="Picture 10">
              <a:extLst>
                <a:ext uri="{FF2B5EF4-FFF2-40B4-BE49-F238E27FC236}">
                  <a16:creationId xmlns:a16="http://schemas.microsoft.com/office/drawing/2014/main" id="{B50A1F70-E4FA-D92D-DEE3-592BF0CCD398}"/>
                </a:ext>
              </a:extLst>
            </p:cNvPr>
            <p:cNvPicPr>
              <a:picLocks noChangeAspect="1"/>
            </p:cNvPicPr>
            <p:nvPr/>
          </p:nvPicPr>
          <p:blipFill>
            <a:blip r:embed="rId5"/>
            <a:stretch>
              <a:fillRect/>
            </a:stretch>
          </p:blipFill>
          <p:spPr>
            <a:xfrm>
              <a:off x="937882" y="1733550"/>
              <a:ext cx="3647275" cy="2743200"/>
            </a:xfrm>
            <a:prstGeom prst="rect">
              <a:avLst/>
            </a:prstGeom>
          </p:spPr>
        </p:pic>
      </p:grpSp>
    </p:spTree>
    <p:extLst>
      <p:ext uri="{BB962C8B-B14F-4D97-AF65-F5344CB8AC3E}">
        <p14:creationId xmlns:p14="http://schemas.microsoft.com/office/powerpoint/2010/main" val="47220754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TextBox 9">
            <a:extLst>
              <a:ext uri="{FF2B5EF4-FFF2-40B4-BE49-F238E27FC236}">
                <a16:creationId xmlns:a16="http://schemas.microsoft.com/office/drawing/2014/main" id="{E849452C-AB6A-8D38-5EDA-46EF2F33AA64}"/>
              </a:ext>
            </a:extLst>
          </p:cNvPr>
          <p:cNvSpPr txBox="1"/>
          <p:nvPr/>
        </p:nvSpPr>
        <p:spPr>
          <a:xfrm>
            <a:off x="929372" y="1033492"/>
            <a:ext cx="7285256" cy="523220"/>
          </a:xfrm>
          <a:prstGeom prst="rect">
            <a:avLst/>
          </a:prstGeom>
          <a:noFill/>
        </p:spPr>
        <p:txBody>
          <a:bodyPr wrap="square" rtlCol="0">
            <a:spAutoFit/>
          </a:bodyPr>
          <a:lstStyle/>
          <a:p>
            <a:pPr algn="l"/>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Phương án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khối</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cảm biến</a:t>
            </a:r>
          </a:p>
        </p:txBody>
      </p:sp>
      <p:pic>
        <p:nvPicPr>
          <p:cNvPr id="12" name="Picture 11">
            <a:extLst>
              <a:ext uri="{FF2B5EF4-FFF2-40B4-BE49-F238E27FC236}">
                <a16:creationId xmlns:a16="http://schemas.microsoft.com/office/drawing/2014/main" id="{D0E711FE-3F61-D776-3CF0-9741CEAE589F}"/>
              </a:ext>
            </a:extLst>
          </p:cNvPr>
          <p:cNvPicPr>
            <a:picLocks noChangeAspect="1"/>
          </p:cNvPicPr>
          <p:nvPr/>
        </p:nvPicPr>
        <p:blipFill>
          <a:blip r:embed="rId2"/>
          <a:stretch>
            <a:fillRect/>
          </a:stretch>
        </p:blipFill>
        <p:spPr>
          <a:xfrm>
            <a:off x="457200" y="1675804"/>
            <a:ext cx="8229600" cy="3168299"/>
          </a:xfrm>
          <a:prstGeom prst="rect">
            <a:avLst/>
          </a:prstGeom>
        </p:spPr>
      </p:pic>
      <p:pic>
        <p:nvPicPr>
          <p:cNvPr id="18" name="Picture 17">
            <a:extLst>
              <a:ext uri="{FF2B5EF4-FFF2-40B4-BE49-F238E27FC236}">
                <a16:creationId xmlns:a16="http://schemas.microsoft.com/office/drawing/2014/main" id="{BF8AC54F-DF50-7D6F-2409-E8DCE1DC4D0E}"/>
              </a:ext>
            </a:extLst>
          </p:cNvPr>
          <p:cNvPicPr>
            <a:picLocks noChangeAspect="1"/>
          </p:cNvPicPr>
          <p:nvPr/>
        </p:nvPicPr>
        <p:blipFill>
          <a:blip r:embed="rId3"/>
          <a:stretch>
            <a:fillRect/>
          </a:stretch>
        </p:blipFill>
        <p:spPr>
          <a:xfrm>
            <a:off x="222915" y="137160"/>
            <a:ext cx="495173" cy="640080"/>
          </a:xfrm>
          <a:prstGeom prst="rect">
            <a:avLst/>
          </a:prstGeom>
        </p:spPr>
      </p:pic>
      <p:pic>
        <p:nvPicPr>
          <p:cNvPr id="19" name="Picture 2" descr="Điện Điện tử - Sư phạm Kỹ thuật Tp. HCM - Home | Facebook">
            <a:extLst>
              <a:ext uri="{FF2B5EF4-FFF2-40B4-BE49-F238E27FC236}">
                <a16:creationId xmlns:a16="http://schemas.microsoft.com/office/drawing/2014/main" id="{C757DE2E-7533-7E74-1812-0E1930936F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FBEE4EA-BD1C-E016-C113-11185B872C23}"/>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III. THIẾT KẾ PHẦN CỨNG</a:t>
            </a:r>
          </a:p>
        </p:txBody>
      </p:sp>
    </p:spTree>
    <p:extLst>
      <p:ext uri="{BB962C8B-B14F-4D97-AF65-F5344CB8AC3E}">
        <p14:creationId xmlns:p14="http://schemas.microsoft.com/office/powerpoint/2010/main" val="414309873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TextBox 9">
            <a:extLst>
              <a:ext uri="{FF2B5EF4-FFF2-40B4-BE49-F238E27FC236}">
                <a16:creationId xmlns:a16="http://schemas.microsoft.com/office/drawing/2014/main" id="{E849452C-AB6A-8D38-5EDA-46EF2F33AA64}"/>
              </a:ext>
            </a:extLst>
          </p:cNvPr>
          <p:cNvSpPr txBox="1"/>
          <p:nvPr/>
        </p:nvSpPr>
        <p:spPr>
          <a:xfrm>
            <a:off x="929372" y="1033492"/>
            <a:ext cx="7285256" cy="523220"/>
          </a:xfrm>
          <a:prstGeom prst="rect">
            <a:avLst/>
          </a:prstGeom>
          <a:noFill/>
        </p:spPr>
        <p:txBody>
          <a:bodyPr wrap="square" rtlCol="0">
            <a:spAutoFit/>
          </a:bodyPr>
          <a:lstStyle/>
          <a:p>
            <a:pPr algn="l"/>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Phương án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khối</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cảm biến</a:t>
            </a:r>
          </a:p>
        </p:txBody>
      </p:sp>
      <p:pic>
        <p:nvPicPr>
          <p:cNvPr id="13" name="Picture 12">
            <a:extLst>
              <a:ext uri="{FF2B5EF4-FFF2-40B4-BE49-F238E27FC236}">
                <a16:creationId xmlns:a16="http://schemas.microsoft.com/office/drawing/2014/main" id="{2EB541DC-7DDA-ACEB-852B-C2C8C0225987}"/>
              </a:ext>
            </a:extLst>
          </p:cNvPr>
          <p:cNvPicPr>
            <a:picLocks noChangeAspect="1"/>
          </p:cNvPicPr>
          <p:nvPr/>
        </p:nvPicPr>
        <p:blipFill>
          <a:blip r:embed="rId2"/>
          <a:stretch>
            <a:fillRect/>
          </a:stretch>
        </p:blipFill>
        <p:spPr>
          <a:xfrm>
            <a:off x="222915" y="137160"/>
            <a:ext cx="495173" cy="640080"/>
          </a:xfrm>
          <a:prstGeom prst="rect">
            <a:avLst/>
          </a:prstGeom>
        </p:spPr>
      </p:pic>
      <p:pic>
        <p:nvPicPr>
          <p:cNvPr id="17" name="Picture 2" descr="Điện Điện tử - Sư phạm Kỹ thuật Tp. HCM - Home | Facebook">
            <a:extLst>
              <a:ext uri="{FF2B5EF4-FFF2-40B4-BE49-F238E27FC236}">
                <a16:creationId xmlns:a16="http://schemas.microsoft.com/office/drawing/2014/main" id="{0622F245-E1E9-321E-F49C-A4E8E68020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AF60782-6A8A-7763-1629-81B43CF0C8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2195" y="1536700"/>
            <a:ext cx="4499610" cy="3606800"/>
          </a:xfrm>
          <a:prstGeom prst="rect">
            <a:avLst/>
          </a:prstGeom>
          <a:ln w="12700">
            <a:noFill/>
          </a:ln>
        </p:spPr>
      </p:pic>
      <p:sp>
        <p:nvSpPr>
          <p:cNvPr id="9" name="TextBox 8">
            <a:extLst>
              <a:ext uri="{FF2B5EF4-FFF2-40B4-BE49-F238E27FC236}">
                <a16:creationId xmlns:a16="http://schemas.microsoft.com/office/drawing/2014/main" id="{D8A0431C-CEE5-0538-04F8-6A6BFD91B0C8}"/>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III. THIẾT KẾ PHẦN CỨNG</a:t>
            </a:r>
          </a:p>
        </p:txBody>
      </p:sp>
    </p:spTree>
    <p:extLst>
      <p:ext uri="{BB962C8B-B14F-4D97-AF65-F5344CB8AC3E}">
        <p14:creationId xmlns:p14="http://schemas.microsoft.com/office/powerpoint/2010/main" val="1758982150"/>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3" name="Picture 2">
            <a:extLst>
              <a:ext uri="{FF2B5EF4-FFF2-40B4-BE49-F238E27FC236}">
                <a16:creationId xmlns:a16="http://schemas.microsoft.com/office/drawing/2014/main" id="{7B35296D-CF4A-FED4-C8E8-02169325B9E0}"/>
              </a:ext>
            </a:extLst>
          </p:cNvPr>
          <p:cNvPicPr>
            <a:picLocks noChangeAspect="1"/>
          </p:cNvPicPr>
          <p:nvPr/>
        </p:nvPicPr>
        <p:blipFill rotWithShape="1">
          <a:blip r:embed="rId2"/>
          <a:srcRect t="1413" b="1162"/>
          <a:stretch/>
        </p:blipFill>
        <p:spPr>
          <a:xfrm>
            <a:off x="926860" y="1553665"/>
            <a:ext cx="7287768" cy="3409169"/>
          </a:xfrm>
          <a:prstGeom prst="rect">
            <a:avLst/>
          </a:prstGeom>
        </p:spPr>
      </p:pic>
      <p:pic>
        <p:nvPicPr>
          <p:cNvPr id="17" name="Picture 16">
            <a:extLst>
              <a:ext uri="{FF2B5EF4-FFF2-40B4-BE49-F238E27FC236}">
                <a16:creationId xmlns:a16="http://schemas.microsoft.com/office/drawing/2014/main" id="{831DFBC5-C4FF-101E-49DF-3E1487945DA4}"/>
              </a:ext>
            </a:extLst>
          </p:cNvPr>
          <p:cNvPicPr>
            <a:picLocks noChangeAspect="1"/>
          </p:cNvPicPr>
          <p:nvPr/>
        </p:nvPicPr>
        <p:blipFill>
          <a:blip r:embed="rId3"/>
          <a:stretch>
            <a:fillRect/>
          </a:stretch>
        </p:blipFill>
        <p:spPr>
          <a:xfrm>
            <a:off x="222915" y="137160"/>
            <a:ext cx="495173" cy="640080"/>
          </a:xfrm>
          <a:prstGeom prst="rect">
            <a:avLst/>
          </a:prstGeom>
        </p:spPr>
      </p:pic>
      <p:pic>
        <p:nvPicPr>
          <p:cNvPr id="18" name="Picture 2" descr="Điện Điện tử - Sư phạm Kỹ thuật Tp. HCM - Home | Facebook">
            <a:extLst>
              <a:ext uri="{FF2B5EF4-FFF2-40B4-BE49-F238E27FC236}">
                <a16:creationId xmlns:a16="http://schemas.microsoft.com/office/drawing/2014/main" id="{F16F284B-2975-44DC-F00E-F13E64F17C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0AFB1E6-AB30-3092-CFB5-76DA084819F2}"/>
              </a:ext>
            </a:extLst>
          </p:cNvPr>
          <p:cNvSpPr txBox="1"/>
          <p:nvPr/>
        </p:nvSpPr>
        <p:spPr>
          <a:xfrm>
            <a:off x="929372" y="1033492"/>
            <a:ext cx="7285256" cy="523220"/>
          </a:xfrm>
          <a:prstGeom prst="rect">
            <a:avLst/>
          </a:prstGeom>
          <a:noFill/>
        </p:spPr>
        <p:txBody>
          <a:bodyPr wrap="square" rtlCol="0">
            <a:spAutoFit/>
          </a:bodyPr>
          <a:lstStyle/>
          <a:p>
            <a:pPr algn="l"/>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Sơ đồ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nguyên</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lý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khối</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cảm biến</a:t>
            </a:r>
          </a:p>
        </p:txBody>
      </p:sp>
      <p:sp>
        <p:nvSpPr>
          <p:cNvPr id="9" name="TextBox 8">
            <a:extLst>
              <a:ext uri="{FF2B5EF4-FFF2-40B4-BE49-F238E27FC236}">
                <a16:creationId xmlns:a16="http://schemas.microsoft.com/office/drawing/2014/main" id="{24A27ABA-EDF5-FC45-415D-68867949BEE6}"/>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III. THIẾT KẾ PHẦN CỨNG</a:t>
            </a:r>
          </a:p>
        </p:txBody>
      </p:sp>
    </p:spTree>
    <p:extLst>
      <p:ext uri="{BB962C8B-B14F-4D97-AF65-F5344CB8AC3E}">
        <p14:creationId xmlns:p14="http://schemas.microsoft.com/office/powerpoint/2010/main" val="61481251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4" name="Picture 3">
            <a:extLst>
              <a:ext uri="{FF2B5EF4-FFF2-40B4-BE49-F238E27FC236}">
                <a16:creationId xmlns:a16="http://schemas.microsoft.com/office/drawing/2014/main" id="{D78B2737-170F-39E4-9F09-376B45FAEF36}"/>
              </a:ext>
            </a:extLst>
          </p:cNvPr>
          <p:cNvPicPr>
            <a:picLocks noChangeAspect="1"/>
          </p:cNvPicPr>
          <p:nvPr/>
        </p:nvPicPr>
        <p:blipFill>
          <a:blip r:embed="rId2"/>
          <a:stretch>
            <a:fillRect/>
          </a:stretch>
        </p:blipFill>
        <p:spPr>
          <a:xfrm>
            <a:off x="929372" y="965823"/>
            <a:ext cx="7287768" cy="4120654"/>
          </a:xfrm>
          <a:prstGeom prst="rect">
            <a:avLst/>
          </a:prstGeom>
        </p:spPr>
      </p:pic>
      <p:sp>
        <p:nvSpPr>
          <p:cNvPr id="5" name="TextBox 4">
            <a:extLst>
              <a:ext uri="{FF2B5EF4-FFF2-40B4-BE49-F238E27FC236}">
                <a16:creationId xmlns:a16="http://schemas.microsoft.com/office/drawing/2014/main" id="{BDD16E37-2CA5-86A2-4BC7-1C950A176079}"/>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III. THIẾT KẾ PHẦN CỨNG</a:t>
            </a:r>
          </a:p>
        </p:txBody>
      </p:sp>
    </p:spTree>
    <p:extLst>
      <p:ext uri="{BB962C8B-B14F-4D97-AF65-F5344CB8AC3E}">
        <p14:creationId xmlns:p14="http://schemas.microsoft.com/office/powerpoint/2010/main" val="264273956"/>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7C18B4F-E42F-4815-647B-8F58FE378DFE}"/>
              </a:ext>
            </a:extLst>
          </p:cNvPr>
          <p:cNvPicPr>
            <a:picLocks noChangeAspect="1"/>
          </p:cNvPicPr>
          <p:nvPr/>
        </p:nvPicPr>
        <p:blipFill rotWithShape="1">
          <a:blip r:embed="rId3"/>
          <a:srcRect l="1316" r="921" b="728"/>
          <a:stretch/>
        </p:blipFill>
        <p:spPr bwMode="auto">
          <a:xfrm>
            <a:off x="1738894" y="937260"/>
            <a:ext cx="5666211" cy="4206240"/>
          </a:xfrm>
          <a:prstGeom prst="rect">
            <a:avLst/>
          </a:prstGeom>
          <a:ln w="12700">
            <a:noFill/>
          </a:ln>
          <a:extLst>
            <a:ext uri="{53640926-AAD7-44D8-BBD7-CCE9431645EC}">
              <a14:shadowObscured xmlns:a14="http://schemas.microsoft.com/office/drawing/2010/main"/>
            </a:ext>
          </a:extLst>
        </p:spPr>
      </p:pic>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2" name="Picture 11">
            <a:extLst>
              <a:ext uri="{FF2B5EF4-FFF2-40B4-BE49-F238E27FC236}">
                <a16:creationId xmlns:a16="http://schemas.microsoft.com/office/drawing/2014/main" id="{6276FB34-D7B1-E972-C1FF-A6FD37155C5F}"/>
              </a:ext>
            </a:extLst>
          </p:cNvPr>
          <p:cNvPicPr>
            <a:picLocks noChangeAspect="1"/>
          </p:cNvPicPr>
          <p:nvPr/>
        </p:nvPicPr>
        <p:blipFill>
          <a:blip r:embed="rId4"/>
          <a:stretch>
            <a:fillRect/>
          </a:stretch>
        </p:blipFill>
        <p:spPr>
          <a:xfrm>
            <a:off x="222915" y="137160"/>
            <a:ext cx="495173" cy="640080"/>
          </a:xfrm>
          <a:prstGeom prst="rect">
            <a:avLst/>
          </a:prstGeom>
        </p:spPr>
      </p:pic>
      <p:pic>
        <p:nvPicPr>
          <p:cNvPr id="13" name="Picture 2" descr="Điện Điện tử - Sư phạm Kỹ thuật Tp. HCM - Home | Facebook">
            <a:extLst>
              <a:ext uri="{FF2B5EF4-FFF2-40B4-BE49-F238E27FC236}">
                <a16:creationId xmlns:a16="http://schemas.microsoft.com/office/drawing/2014/main" id="{FEDD71CD-C7B1-4928-AD86-14B54B1170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78F28D5-6835-C2A4-3CE3-6E4416434005}"/>
              </a:ext>
            </a:extLst>
          </p:cNvPr>
          <p:cNvSpPr txBox="1"/>
          <p:nvPr/>
        </p:nvSpPr>
        <p:spPr>
          <a:xfrm>
            <a:off x="929372" y="1033492"/>
            <a:ext cx="7285256" cy="1815882"/>
          </a:xfrm>
          <a:prstGeom prst="rect">
            <a:avLst/>
          </a:prstGeom>
          <a:noFill/>
        </p:spPr>
        <p:txBody>
          <a:bodyPr wrap="square" rtlCol="0">
            <a:spAutoFit/>
          </a:bodyPr>
          <a:lstStyle/>
          <a:p>
            <a:pPr algn="l"/>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Sơ đồ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nguyên</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lý</a:t>
            </a:r>
          </a:p>
          <a:p>
            <a:pPr algn="l"/>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khối</a:t>
            </a:r>
            <a:endPar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a:p>
            <a:pPr algn="l"/>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động</a:t>
            </a:r>
          </a:p>
          <a:p>
            <a:pPr algn="l"/>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cơ </a:t>
            </a:r>
          </a:p>
        </p:txBody>
      </p:sp>
      <p:sp>
        <p:nvSpPr>
          <p:cNvPr id="11" name="TextBox 10">
            <a:extLst>
              <a:ext uri="{FF2B5EF4-FFF2-40B4-BE49-F238E27FC236}">
                <a16:creationId xmlns:a16="http://schemas.microsoft.com/office/drawing/2014/main" id="{FF12FDFB-6D42-9D37-E9C7-29C3F776E824}"/>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III. THIẾT KẾ PHẦN CỨNG</a:t>
            </a:r>
          </a:p>
        </p:txBody>
      </p:sp>
    </p:spTree>
    <p:extLst>
      <p:ext uri="{BB962C8B-B14F-4D97-AF65-F5344CB8AC3E}">
        <p14:creationId xmlns:p14="http://schemas.microsoft.com/office/powerpoint/2010/main" val="14461511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363B8A7-2983-B8ED-28BC-F41719CB2174}"/>
              </a:ext>
            </a:extLst>
          </p:cNvPr>
          <p:cNvPicPr>
            <a:picLocks noChangeAspect="1"/>
          </p:cNvPicPr>
          <p:nvPr/>
        </p:nvPicPr>
        <p:blipFill>
          <a:blip r:embed="rId3"/>
          <a:stretch>
            <a:fillRect/>
          </a:stretch>
        </p:blipFill>
        <p:spPr>
          <a:xfrm>
            <a:off x="1252459" y="1675804"/>
            <a:ext cx="6639081" cy="3474720"/>
          </a:xfrm>
          <a:prstGeom prst="rect">
            <a:avLst/>
          </a:prstGeom>
          <a:ln w="12700">
            <a:noFill/>
          </a:ln>
        </p:spPr>
      </p:pic>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2" name="Picture 11">
            <a:extLst>
              <a:ext uri="{FF2B5EF4-FFF2-40B4-BE49-F238E27FC236}">
                <a16:creationId xmlns:a16="http://schemas.microsoft.com/office/drawing/2014/main" id="{6276FB34-D7B1-E972-C1FF-A6FD37155C5F}"/>
              </a:ext>
            </a:extLst>
          </p:cNvPr>
          <p:cNvPicPr>
            <a:picLocks noChangeAspect="1"/>
          </p:cNvPicPr>
          <p:nvPr/>
        </p:nvPicPr>
        <p:blipFill>
          <a:blip r:embed="rId4"/>
          <a:stretch>
            <a:fillRect/>
          </a:stretch>
        </p:blipFill>
        <p:spPr>
          <a:xfrm>
            <a:off x="222915" y="137160"/>
            <a:ext cx="495173" cy="640080"/>
          </a:xfrm>
          <a:prstGeom prst="rect">
            <a:avLst/>
          </a:prstGeom>
        </p:spPr>
      </p:pic>
      <p:pic>
        <p:nvPicPr>
          <p:cNvPr id="13" name="Picture 2" descr="Điện Điện tử - Sư phạm Kỹ thuật Tp. HCM - Home | Facebook">
            <a:extLst>
              <a:ext uri="{FF2B5EF4-FFF2-40B4-BE49-F238E27FC236}">
                <a16:creationId xmlns:a16="http://schemas.microsoft.com/office/drawing/2014/main" id="{FEDD71CD-C7B1-4928-AD86-14B54B1170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78F28D5-6835-C2A4-3CE3-6E4416434005}"/>
              </a:ext>
            </a:extLst>
          </p:cNvPr>
          <p:cNvSpPr txBox="1"/>
          <p:nvPr/>
        </p:nvSpPr>
        <p:spPr>
          <a:xfrm>
            <a:off x="929372" y="1033492"/>
            <a:ext cx="7285256" cy="954107"/>
          </a:xfrm>
          <a:prstGeom prst="rect">
            <a:avLst/>
          </a:prstGeom>
          <a:noFill/>
        </p:spPr>
        <p:txBody>
          <a:bodyPr wrap="square" rtlCol="0">
            <a:spAutoFit/>
          </a:bodyPr>
          <a:lstStyle/>
          <a:p>
            <a:pPr algn="l"/>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Sơ đồ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nguyên</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lý kết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nối</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giao tiếp dữ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liệu</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với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khối</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giao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diện</a:t>
            </a:r>
            <a:endPar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FF12FDFB-6D42-9D37-E9C7-29C3F776E824}"/>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III. THIẾT KẾ PHẦN CỨNG</a:t>
            </a:r>
          </a:p>
        </p:txBody>
      </p:sp>
    </p:spTree>
    <p:extLst>
      <p:ext uri="{BB962C8B-B14F-4D97-AF65-F5344CB8AC3E}">
        <p14:creationId xmlns:p14="http://schemas.microsoft.com/office/powerpoint/2010/main" val="2115426875"/>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2" name="Picture 11">
            <a:extLst>
              <a:ext uri="{FF2B5EF4-FFF2-40B4-BE49-F238E27FC236}">
                <a16:creationId xmlns:a16="http://schemas.microsoft.com/office/drawing/2014/main" id="{6276FB34-D7B1-E972-C1FF-A6FD37155C5F}"/>
              </a:ext>
            </a:extLst>
          </p:cNvPr>
          <p:cNvPicPr>
            <a:picLocks noChangeAspect="1"/>
          </p:cNvPicPr>
          <p:nvPr/>
        </p:nvPicPr>
        <p:blipFill>
          <a:blip r:embed="rId3"/>
          <a:stretch>
            <a:fillRect/>
          </a:stretch>
        </p:blipFill>
        <p:spPr>
          <a:xfrm>
            <a:off x="222915" y="137160"/>
            <a:ext cx="495173" cy="640080"/>
          </a:xfrm>
          <a:prstGeom prst="rect">
            <a:avLst/>
          </a:prstGeom>
        </p:spPr>
      </p:pic>
      <p:pic>
        <p:nvPicPr>
          <p:cNvPr id="13" name="Picture 2" descr="Điện Điện tử - Sư phạm Kỹ thuật Tp. HCM - Home | Facebook">
            <a:extLst>
              <a:ext uri="{FF2B5EF4-FFF2-40B4-BE49-F238E27FC236}">
                <a16:creationId xmlns:a16="http://schemas.microsoft.com/office/drawing/2014/main" id="{FEDD71CD-C7B1-4928-AD86-14B54B1170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78F28D5-6835-C2A4-3CE3-6E4416434005}"/>
              </a:ext>
            </a:extLst>
          </p:cNvPr>
          <p:cNvSpPr txBox="1"/>
          <p:nvPr/>
        </p:nvSpPr>
        <p:spPr>
          <a:xfrm>
            <a:off x="929372" y="1033492"/>
            <a:ext cx="7285256" cy="523220"/>
          </a:xfrm>
          <a:prstGeom prst="rect">
            <a:avLst/>
          </a:prstGeom>
          <a:noFill/>
        </p:spPr>
        <p:txBody>
          <a:bodyPr wrap="square" rtlCol="0">
            <a:spAutoFit/>
          </a:bodyPr>
          <a:lstStyle/>
          <a:p>
            <a:pPr algn="l"/>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Thiết kế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khối</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nguồn</a:t>
            </a:r>
            <a:endPar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FF12FDFB-6D42-9D37-E9C7-29C3F776E824}"/>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III. THIẾT KẾ PHẦN CỨNG</a:t>
            </a:r>
          </a:p>
        </p:txBody>
      </p:sp>
      <p:pic>
        <p:nvPicPr>
          <p:cNvPr id="3" name="Picture 2">
            <a:extLst>
              <a:ext uri="{FF2B5EF4-FFF2-40B4-BE49-F238E27FC236}">
                <a16:creationId xmlns:a16="http://schemas.microsoft.com/office/drawing/2014/main" id="{EE4DA4CE-F531-5C6D-344A-ECB98A64B1BE}"/>
              </a:ext>
            </a:extLst>
          </p:cNvPr>
          <p:cNvPicPr>
            <a:picLocks noChangeAspect="1"/>
          </p:cNvPicPr>
          <p:nvPr/>
        </p:nvPicPr>
        <p:blipFill rotWithShape="1">
          <a:blip r:embed="rId5"/>
          <a:srcRect b="10153"/>
          <a:stretch/>
        </p:blipFill>
        <p:spPr>
          <a:xfrm>
            <a:off x="1630396" y="1675804"/>
            <a:ext cx="5883207" cy="3200400"/>
          </a:xfrm>
          <a:prstGeom prst="rect">
            <a:avLst/>
          </a:prstGeom>
        </p:spPr>
      </p:pic>
    </p:spTree>
    <p:extLst>
      <p:ext uri="{BB962C8B-B14F-4D97-AF65-F5344CB8AC3E}">
        <p14:creationId xmlns:p14="http://schemas.microsoft.com/office/powerpoint/2010/main" val="187951880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2" name="Picture 11">
            <a:extLst>
              <a:ext uri="{FF2B5EF4-FFF2-40B4-BE49-F238E27FC236}">
                <a16:creationId xmlns:a16="http://schemas.microsoft.com/office/drawing/2014/main" id="{6276FB34-D7B1-E972-C1FF-A6FD37155C5F}"/>
              </a:ext>
            </a:extLst>
          </p:cNvPr>
          <p:cNvPicPr>
            <a:picLocks noChangeAspect="1"/>
          </p:cNvPicPr>
          <p:nvPr/>
        </p:nvPicPr>
        <p:blipFill>
          <a:blip r:embed="rId3"/>
          <a:stretch>
            <a:fillRect/>
          </a:stretch>
        </p:blipFill>
        <p:spPr>
          <a:xfrm>
            <a:off x="222915" y="137160"/>
            <a:ext cx="495173" cy="640080"/>
          </a:xfrm>
          <a:prstGeom prst="rect">
            <a:avLst/>
          </a:prstGeom>
        </p:spPr>
      </p:pic>
      <p:pic>
        <p:nvPicPr>
          <p:cNvPr id="13" name="Picture 2" descr="Điện Điện tử - Sư phạm Kỹ thuật Tp. HCM - Home | Facebook">
            <a:extLst>
              <a:ext uri="{FF2B5EF4-FFF2-40B4-BE49-F238E27FC236}">
                <a16:creationId xmlns:a16="http://schemas.microsoft.com/office/drawing/2014/main" id="{FEDD71CD-C7B1-4928-AD86-14B54B1170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78F28D5-6835-C2A4-3CE3-6E4416434005}"/>
              </a:ext>
            </a:extLst>
          </p:cNvPr>
          <p:cNvSpPr txBox="1"/>
          <p:nvPr/>
        </p:nvSpPr>
        <p:spPr>
          <a:xfrm>
            <a:off x="929372" y="1033492"/>
            <a:ext cx="7285256" cy="523220"/>
          </a:xfrm>
          <a:prstGeom prst="rect">
            <a:avLst/>
          </a:prstGeom>
          <a:noFill/>
        </p:spPr>
        <p:txBody>
          <a:bodyPr wrap="square" rtlCol="0">
            <a:spAutoFit/>
          </a:bodyPr>
          <a:lstStyle/>
          <a:p>
            <a:pPr algn="l"/>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Sơ đồ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nguyên</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lý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khối</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nguồn</a:t>
            </a:r>
            <a:endPar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FF12FDFB-6D42-9D37-E9C7-29C3F776E824}"/>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III. THIẾT KẾ PHẦN CỨNG</a:t>
            </a:r>
          </a:p>
        </p:txBody>
      </p:sp>
      <p:pic>
        <p:nvPicPr>
          <p:cNvPr id="8" name="Picture 7">
            <a:extLst>
              <a:ext uri="{FF2B5EF4-FFF2-40B4-BE49-F238E27FC236}">
                <a16:creationId xmlns:a16="http://schemas.microsoft.com/office/drawing/2014/main" id="{D0706A82-E488-1525-0789-1D89B4CC3D0F}"/>
              </a:ext>
            </a:extLst>
          </p:cNvPr>
          <p:cNvPicPr>
            <a:picLocks noChangeAspect="1"/>
          </p:cNvPicPr>
          <p:nvPr/>
        </p:nvPicPr>
        <p:blipFill>
          <a:blip r:embed="rId5"/>
          <a:stretch>
            <a:fillRect/>
          </a:stretch>
        </p:blipFill>
        <p:spPr>
          <a:xfrm>
            <a:off x="561782" y="1885950"/>
            <a:ext cx="8020436" cy="2926089"/>
          </a:xfrm>
          <a:prstGeom prst="rect">
            <a:avLst/>
          </a:prstGeom>
          <a:ln w="12700">
            <a:noFill/>
          </a:ln>
        </p:spPr>
      </p:pic>
    </p:spTree>
    <p:extLst>
      <p:ext uri="{BB962C8B-B14F-4D97-AF65-F5344CB8AC3E}">
        <p14:creationId xmlns:p14="http://schemas.microsoft.com/office/powerpoint/2010/main" val="341331415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2" name="Picture 11">
            <a:extLst>
              <a:ext uri="{FF2B5EF4-FFF2-40B4-BE49-F238E27FC236}">
                <a16:creationId xmlns:a16="http://schemas.microsoft.com/office/drawing/2014/main" id="{6276FB34-D7B1-E972-C1FF-A6FD37155C5F}"/>
              </a:ext>
            </a:extLst>
          </p:cNvPr>
          <p:cNvPicPr>
            <a:picLocks noChangeAspect="1"/>
          </p:cNvPicPr>
          <p:nvPr/>
        </p:nvPicPr>
        <p:blipFill>
          <a:blip r:embed="rId3"/>
          <a:stretch>
            <a:fillRect/>
          </a:stretch>
        </p:blipFill>
        <p:spPr>
          <a:xfrm>
            <a:off x="222915" y="137160"/>
            <a:ext cx="495173" cy="640080"/>
          </a:xfrm>
          <a:prstGeom prst="rect">
            <a:avLst/>
          </a:prstGeom>
        </p:spPr>
      </p:pic>
      <p:pic>
        <p:nvPicPr>
          <p:cNvPr id="13" name="Picture 2" descr="Điện Điện tử - Sư phạm Kỹ thuật Tp. HCM - Home | Facebook">
            <a:extLst>
              <a:ext uri="{FF2B5EF4-FFF2-40B4-BE49-F238E27FC236}">
                <a16:creationId xmlns:a16="http://schemas.microsoft.com/office/drawing/2014/main" id="{FEDD71CD-C7B1-4928-AD86-14B54B1170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78F28D5-6835-C2A4-3CE3-6E4416434005}"/>
              </a:ext>
            </a:extLst>
          </p:cNvPr>
          <p:cNvSpPr txBox="1"/>
          <p:nvPr/>
        </p:nvSpPr>
        <p:spPr>
          <a:xfrm>
            <a:off x="929372" y="1033492"/>
            <a:ext cx="7285256" cy="523220"/>
          </a:xfrm>
          <a:prstGeom prst="rect">
            <a:avLst/>
          </a:prstGeom>
          <a:noFill/>
        </p:spPr>
        <p:txBody>
          <a:bodyPr wrap="square" rtlCol="0">
            <a:spAutoFit/>
          </a:bodyPr>
          <a:lstStyle/>
          <a:p>
            <a:pPr algn="l"/>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3D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của</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mạch</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điều</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khiển</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trung</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tâm</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chính</a:t>
            </a:r>
            <a:endPar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FF12FDFB-6D42-9D37-E9C7-29C3F776E824}"/>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III. THIẾT KẾ PHẦN CỨNG</a:t>
            </a:r>
          </a:p>
        </p:txBody>
      </p:sp>
      <p:pic>
        <p:nvPicPr>
          <p:cNvPr id="3" name="Picture 2">
            <a:extLst>
              <a:ext uri="{FF2B5EF4-FFF2-40B4-BE49-F238E27FC236}">
                <a16:creationId xmlns:a16="http://schemas.microsoft.com/office/drawing/2014/main" id="{573BABF5-1A75-6A31-9DD3-27C4C43F3234}"/>
              </a:ext>
            </a:extLst>
          </p:cNvPr>
          <p:cNvPicPr>
            <a:picLocks noChangeAspect="1"/>
          </p:cNvPicPr>
          <p:nvPr/>
        </p:nvPicPr>
        <p:blipFill>
          <a:blip r:embed="rId5"/>
          <a:stretch>
            <a:fillRect/>
          </a:stretch>
        </p:blipFill>
        <p:spPr>
          <a:xfrm>
            <a:off x="1644960" y="1675804"/>
            <a:ext cx="2819401" cy="3200400"/>
          </a:xfrm>
          <a:prstGeom prst="rect">
            <a:avLst/>
          </a:prstGeom>
        </p:spPr>
      </p:pic>
      <p:pic>
        <p:nvPicPr>
          <p:cNvPr id="4" name="Picture 3">
            <a:extLst>
              <a:ext uri="{FF2B5EF4-FFF2-40B4-BE49-F238E27FC236}">
                <a16:creationId xmlns:a16="http://schemas.microsoft.com/office/drawing/2014/main" id="{E9915D3D-2240-47B2-9E15-E9883403D297}"/>
              </a:ext>
            </a:extLst>
          </p:cNvPr>
          <p:cNvPicPr>
            <a:picLocks noChangeAspect="1"/>
          </p:cNvPicPr>
          <p:nvPr/>
        </p:nvPicPr>
        <p:blipFill>
          <a:blip r:embed="rId6"/>
          <a:stretch>
            <a:fillRect/>
          </a:stretch>
        </p:blipFill>
        <p:spPr>
          <a:xfrm>
            <a:off x="4679641" y="1656754"/>
            <a:ext cx="2852170" cy="3200400"/>
          </a:xfrm>
          <a:prstGeom prst="rect">
            <a:avLst/>
          </a:prstGeom>
        </p:spPr>
      </p:pic>
    </p:spTree>
    <p:extLst>
      <p:ext uri="{BB962C8B-B14F-4D97-AF65-F5344CB8AC3E}">
        <p14:creationId xmlns:p14="http://schemas.microsoft.com/office/powerpoint/2010/main" val="88524624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TextBox 5">
            <a:extLst>
              <a:ext uri="{FF2B5EF4-FFF2-40B4-BE49-F238E27FC236}">
                <a16:creationId xmlns:a16="http://schemas.microsoft.com/office/drawing/2014/main" id="{BCC95392-E690-9BE0-F38D-A6828A47DF20}"/>
              </a:ext>
            </a:extLst>
          </p:cNvPr>
          <p:cNvSpPr txBox="1"/>
          <p:nvPr/>
        </p:nvSpPr>
        <p:spPr>
          <a:xfrm>
            <a:off x="929920" y="119092"/>
            <a:ext cx="7285256"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NỘI DUNG BÁO CÁO</a:t>
            </a:r>
          </a:p>
        </p:txBody>
      </p:sp>
      <p:sp>
        <p:nvSpPr>
          <p:cNvPr id="7" name="TextBox 6">
            <a:extLst>
              <a:ext uri="{FF2B5EF4-FFF2-40B4-BE49-F238E27FC236}">
                <a16:creationId xmlns:a16="http://schemas.microsoft.com/office/drawing/2014/main" id="{4B49D2C2-E7FB-BC16-7B5E-616C7A8F65B5}"/>
              </a:ext>
            </a:extLst>
          </p:cNvPr>
          <p:cNvSpPr txBox="1"/>
          <p:nvPr/>
        </p:nvSpPr>
        <p:spPr>
          <a:xfrm>
            <a:off x="929372" y="1033492"/>
            <a:ext cx="5852976" cy="4093428"/>
          </a:xfrm>
          <a:prstGeom prst="rect">
            <a:avLst/>
          </a:prstGeom>
          <a:noFill/>
        </p:spPr>
        <p:txBody>
          <a:bodyPr wrap="square" rtlCol="0">
            <a:spAutoFit/>
          </a:bodyPr>
          <a:lstStyle/>
          <a:p>
            <a:pPr algn="l"/>
            <a:endParaRPr lang="en-US" sz="20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a:p>
            <a:pPr algn="l"/>
            <a:r>
              <a:rPr lang="en-US" sz="20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I	GIỚI THIỆU</a:t>
            </a:r>
          </a:p>
          <a:p>
            <a:pPr algn="l"/>
            <a:endParaRPr lang="en-US" sz="20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a:p>
            <a:pPr algn="l"/>
            <a:r>
              <a:rPr lang="en-US" sz="20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II	YÊU CẦU HỆ THỐNG</a:t>
            </a:r>
          </a:p>
          <a:p>
            <a:pPr algn="l"/>
            <a:endParaRPr lang="en-US" sz="20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a:p>
            <a:pPr algn="l"/>
            <a:r>
              <a:rPr lang="en-US" sz="20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III	THIẾT KẾ PHẦN CỨNG</a:t>
            </a:r>
          </a:p>
          <a:p>
            <a:pPr algn="l"/>
            <a:endParaRPr lang="en-US" sz="20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a:p>
            <a:pPr algn="l"/>
            <a:r>
              <a:rPr lang="en-US" sz="20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IV	THIẾT KẾ PHẦN MỀM</a:t>
            </a:r>
          </a:p>
          <a:p>
            <a:pPr algn="l"/>
            <a:endParaRPr lang="en-US" sz="20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a:p>
            <a:pPr algn="l"/>
            <a:r>
              <a:rPr lang="en-US" sz="20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V	KẾT QUẢ THỰC HIỆN</a:t>
            </a:r>
          </a:p>
          <a:p>
            <a:pPr algn="l"/>
            <a:endParaRPr lang="en-US" sz="20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a:p>
            <a:pPr algn="l"/>
            <a:r>
              <a:rPr lang="en-US" sz="20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VI	KẾT LUẬN VÀ HƯỚNG PHÁT TRIỂN</a:t>
            </a:r>
          </a:p>
          <a:p>
            <a:pPr algn="l"/>
            <a:endParaRPr lang="en-US" sz="20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p:txBody>
      </p:sp>
      <p:pic>
        <p:nvPicPr>
          <p:cNvPr id="20" name="Picture 19">
            <a:extLst>
              <a:ext uri="{FF2B5EF4-FFF2-40B4-BE49-F238E27FC236}">
                <a16:creationId xmlns:a16="http://schemas.microsoft.com/office/drawing/2014/main" id="{C5438D15-140E-215A-06FD-F01957864637}"/>
              </a:ext>
            </a:extLst>
          </p:cNvPr>
          <p:cNvPicPr>
            <a:picLocks noChangeAspect="1"/>
          </p:cNvPicPr>
          <p:nvPr/>
        </p:nvPicPr>
        <p:blipFill>
          <a:blip r:embed="rId2"/>
          <a:stretch>
            <a:fillRect/>
          </a:stretch>
        </p:blipFill>
        <p:spPr>
          <a:xfrm>
            <a:off x="222915" y="137160"/>
            <a:ext cx="495173" cy="640080"/>
          </a:xfrm>
          <a:prstGeom prst="rect">
            <a:avLst/>
          </a:prstGeom>
        </p:spPr>
      </p:pic>
      <p:pic>
        <p:nvPicPr>
          <p:cNvPr id="5122" name="Picture 2" descr="Điện Điện tử - Sư phạm Kỹ thuật Tp. HCM - Home | Facebook">
            <a:extLst>
              <a:ext uri="{FF2B5EF4-FFF2-40B4-BE49-F238E27FC236}">
                <a16:creationId xmlns:a16="http://schemas.microsoft.com/office/drawing/2014/main" id="{F2E4D834-69EF-0410-7E56-ECC7997774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997094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57883B-09D5-4F19-8AD9-FAA63653DDBD}"/>
              </a:ext>
            </a:extLst>
          </p:cNvPr>
          <p:cNvPicPr>
            <a:picLocks noChangeAspect="1"/>
          </p:cNvPicPr>
          <p:nvPr/>
        </p:nvPicPr>
        <p:blipFill>
          <a:blip r:embed="rId3"/>
          <a:stretch>
            <a:fillRect/>
          </a:stretch>
        </p:blipFill>
        <p:spPr>
          <a:xfrm>
            <a:off x="929372" y="1435774"/>
            <a:ext cx="3326068" cy="3474720"/>
          </a:xfrm>
          <a:prstGeom prst="rect">
            <a:avLst/>
          </a:prstGeom>
        </p:spPr>
      </p:pic>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2" name="Picture 11">
            <a:extLst>
              <a:ext uri="{FF2B5EF4-FFF2-40B4-BE49-F238E27FC236}">
                <a16:creationId xmlns:a16="http://schemas.microsoft.com/office/drawing/2014/main" id="{6276FB34-D7B1-E972-C1FF-A6FD37155C5F}"/>
              </a:ext>
            </a:extLst>
          </p:cNvPr>
          <p:cNvPicPr>
            <a:picLocks noChangeAspect="1"/>
          </p:cNvPicPr>
          <p:nvPr/>
        </p:nvPicPr>
        <p:blipFill>
          <a:blip r:embed="rId4"/>
          <a:stretch>
            <a:fillRect/>
          </a:stretch>
        </p:blipFill>
        <p:spPr>
          <a:xfrm>
            <a:off x="222915" y="137160"/>
            <a:ext cx="495173" cy="640080"/>
          </a:xfrm>
          <a:prstGeom prst="rect">
            <a:avLst/>
          </a:prstGeom>
        </p:spPr>
      </p:pic>
      <p:pic>
        <p:nvPicPr>
          <p:cNvPr id="13" name="Picture 2" descr="Điện Điện tử - Sư phạm Kỹ thuật Tp. HCM - Home | Facebook">
            <a:extLst>
              <a:ext uri="{FF2B5EF4-FFF2-40B4-BE49-F238E27FC236}">
                <a16:creationId xmlns:a16="http://schemas.microsoft.com/office/drawing/2014/main" id="{FEDD71CD-C7B1-4928-AD86-14B54B1170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78F28D5-6835-C2A4-3CE3-6E4416434005}"/>
              </a:ext>
            </a:extLst>
          </p:cNvPr>
          <p:cNvSpPr txBox="1"/>
          <p:nvPr/>
        </p:nvSpPr>
        <p:spPr>
          <a:xfrm>
            <a:off x="914132" y="1025098"/>
            <a:ext cx="7285256" cy="523220"/>
          </a:xfrm>
          <a:prstGeom prst="rect">
            <a:avLst/>
          </a:prstGeom>
          <a:noFill/>
        </p:spPr>
        <p:txBody>
          <a:bodyPr wrap="square" rtlCol="0">
            <a:spAutoFit/>
          </a:bodyPr>
          <a:lstStyle/>
          <a:p>
            <a:pPr algn="l"/>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3D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của</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mạch</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điều</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khiển</a:t>
            </a:r>
            <a:endPar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FF12FDFB-6D42-9D37-E9C7-29C3F776E824}"/>
              </a:ext>
            </a:extLst>
          </p:cNvPr>
          <p:cNvSpPr txBox="1"/>
          <p:nvPr/>
        </p:nvSpPr>
        <p:spPr>
          <a:xfrm>
            <a:off x="609600" y="137160"/>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III. THIẾT KẾ PHẦN CỨNG</a:t>
            </a:r>
          </a:p>
        </p:txBody>
      </p:sp>
      <p:pic>
        <p:nvPicPr>
          <p:cNvPr id="4" name="Picture 3">
            <a:extLst>
              <a:ext uri="{FF2B5EF4-FFF2-40B4-BE49-F238E27FC236}">
                <a16:creationId xmlns:a16="http://schemas.microsoft.com/office/drawing/2014/main" id="{938D6042-D209-4A31-AB01-3487CDACED23}"/>
              </a:ext>
            </a:extLst>
          </p:cNvPr>
          <p:cNvPicPr>
            <a:picLocks noChangeAspect="1"/>
          </p:cNvPicPr>
          <p:nvPr/>
        </p:nvPicPr>
        <p:blipFill>
          <a:blip r:embed="rId6"/>
          <a:stretch>
            <a:fillRect/>
          </a:stretch>
        </p:blipFill>
        <p:spPr>
          <a:xfrm>
            <a:off x="4858590" y="1435774"/>
            <a:ext cx="3371278" cy="3474720"/>
          </a:xfrm>
          <a:prstGeom prst="rect">
            <a:avLst/>
          </a:prstGeom>
        </p:spPr>
      </p:pic>
    </p:spTree>
    <p:extLst>
      <p:ext uri="{BB962C8B-B14F-4D97-AF65-F5344CB8AC3E}">
        <p14:creationId xmlns:p14="http://schemas.microsoft.com/office/powerpoint/2010/main" val="838839107"/>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2" name="Picture 11">
            <a:extLst>
              <a:ext uri="{FF2B5EF4-FFF2-40B4-BE49-F238E27FC236}">
                <a16:creationId xmlns:a16="http://schemas.microsoft.com/office/drawing/2014/main" id="{6276FB34-D7B1-E972-C1FF-A6FD37155C5F}"/>
              </a:ext>
            </a:extLst>
          </p:cNvPr>
          <p:cNvPicPr>
            <a:picLocks noChangeAspect="1"/>
          </p:cNvPicPr>
          <p:nvPr/>
        </p:nvPicPr>
        <p:blipFill>
          <a:blip r:embed="rId3"/>
          <a:stretch>
            <a:fillRect/>
          </a:stretch>
        </p:blipFill>
        <p:spPr>
          <a:xfrm>
            <a:off x="222915" y="137160"/>
            <a:ext cx="495173" cy="640080"/>
          </a:xfrm>
          <a:prstGeom prst="rect">
            <a:avLst/>
          </a:prstGeom>
        </p:spPr>
      </p:pic>
      <p:pic>
        <p:nvPicPr>
          <p:cNvPr id="13" name="Picture 2" descr="Điện Điện tử - Sư phạm Kỹ thuật Tp. HCM - Home | Facebook">
            <a:extLst>
              <a:ext uri="{FF2B5EF4-FFF2-40B4-BE49-F238E27FC236}">
                <a16:creationId xmlns:a16="http://schemas.microsoft.com/office/drawing/2014/main" id="{FEDD71CD-C7B1-4928-AD86-14B54B1170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78F28D5-6835-C2A4-3CE3-6E4416434005}"/>
              </a:ext>
            </a:extLst>
          </p:cNvPr>
          <p:cNvSpPr txBox="1"/>
          <p:nvPr/>
        </p:nvSpPr>
        <p:spPr>
          <a:xfrm>
            <a:off x="929372" y="1033492"/>
            <a:ext cx="7285256" cy="523220"/>
          </a:xfrm>
          <a:prstGeom prst="rect">
            <a:avLst/>
          </a:prstGeom>
          <a:noFill/>
        </p:spPr>
        <p:txBody>
          <a:bodyPr wrap="square" rtlCol="0">
            <a:spAutoFit/>
          </a:bodyPr>
          <a:lstStyle/>
          <a:p>
            <a:pPr algn="l"/>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3D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của</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mạch</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cho</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cảm</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biến</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các</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ngón</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tay</a:t>
            </a:r>
            <a:endPar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FF12FDFB-6D42-9D37-E9C7-29C3F776E824}"/>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IV. THIẾT KẾ PHẦN CỨNG</a:t>
            </a:r>
          </a:p>
        </p:txBody>
      </p:sp>
      <p:pic>
        <p:nvPicPr>
          <p:cNvPr id="4" name="Picture 3">
            <a:extLst>
              <a:ext uri="{FF2B5EF4-FFF2-40B4-BE49-F238E27FC236}">
                <a16:creationId xmlns:a16="http://schemas.microsoft.com/office/drawing/2014/main" id="{333D5FC6-474C-4867-9F53-01021AAF4EEE}"/>
              </a:ext>
            </a:extLst>
          </p:cNvPr>
          <p:cNvPicPr>
            <a:picLocks noChangeAspect="1"/>
          </p:cNvPicPr>
          <p:nvPr/>
        </p:nvPicPr>
        <p:blipFill>
          <a:blip r:embed="rId5"/>
          <a:stretch>
            <a:fillRect/>
          </a:stretch>
        </p:blipFill>
        <p:spPr>
          <a:xfrm>
            <a:off x="2399639" y="1556712"/>
            <a:ext cx="1992840" cy="3291840"/>
          </a:xfrm>
          <a:prstGeom prst="rect">
            <a:avLst/>
          </a:prstGeom>
        </p:spPr>
      </p:pic>
      <p:pic>
        <p:nvPicPr>
          <p:cNvPr id="5" name="Picture 4">
            <a:extLst>
              <a:ext uri="{FF2B5EF4-FFF2-40B4-BE49-F238E27FC236}">
                <a16:creationId xmlns:a16="http://schemas.microsoft.com/office/drawing/2014/main" id="{55FD853F-8DA1-42E9-8529-7B347571F505}"/>
              </a:ext>
            </a:extLst>
          </p:cNvPr>
          <p:cNvPicPr>
            <a:picLocks noChangeAspect="1"/>
          </p:cNvPicPr>
          <p:nvPr/>
        </p:nvPicPr>
        <p:blipFill>
          <a:blip r:embed="rId6"/>
          <a:stretch>
            <a:fillRect/>
          </a:stretch>
        </p:blipFill>
        <p:spPr>
          <a:xfrm>
            <a:off x="4751523" y="1559618"/>
            <a:ext cx="2001318" cy="3291840"/>
          </a:xfrm>
          <a:prstGeom prst="rect">
            <a:avLst/>
          </a:prstGeom>
        </p:spPr>
      </p:pic>
    </p:spTree>
    <p:extLst>
      <p:ext uri="{BB962C8B-B14F-4D97-AF65-F5344CB8AC3E}">
        <p14:creationId xmlns:p14="http://schemas.microsoft.com/office/powerpoint/2010/main" val="339509616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2" name="Picture 11">
            <a:extLst>
              <a:ext uri="{FF2B5EF4-FFF2-40B4-BE49-F238E27FC236}">
                <a16:creationId xmlns:a16="http://schemas.microsoft.com/office/drawing/2014/main" id="{6276FB34-D7B1-E972-C1FF-A6FD37155C5F}"/>
              </a:ext>
            </a:extLst>
          </p:cNvPr>
          <p:cNvPicPr>
            <a:picLocks noChangeAspect="1"/>
          </p:cNvPicPr>
          <p:nvPr/>
        </p:nvPicPr>
        <p:blipFill>
          <a:blip r:embed="rId3"/>
          <a:stretch>
            <a:fillRect/>
          </a:stretch>
        </p:blipFill>
        <p:spPr>
          <a:xfrm>
            <a:off x="222915" y="137160"/>
            <a:ext cx="495173" cy="640080"/>
          </a:xfrm>
          <a:prstGeom prst="rect">
            <a:avLst/>
          </a:prstGeom>
        </p:spPr>
      </p:pic>
      <p:pic>
        <p:nvPicPr>
          <p:cNvPr id="13" name="Picture 2" descr="Điện Điện tử - Sư phạm Kỹ thuật Tp. HCM - Home | Facebook">
            <a:extLst>
              <a:ext uri="{FF2B5EF4-FFF2-40B4-BE49-F238E27FC236}">
                <a16:creationId xmlns:a16="http://schemas.microsoft.com/office/drawing/2014/main" id="{FEDD71CD-C7B1-4928-AD86-14B54B1170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78F28D5-6835-C2A4-3CE3-6E4416434005}"/>
              </a:ext>
            </a:extLst>
          </p:cNvPr>
          <p:cNvSpPr txBox="1"/>
          <p:nvPr/>
        </p:nvSpPr>
        <p:spPr>
          <a:xfrm>
            <a:off x="929372" y="1033492"/>
            <a:ext cx="7285256" cy="523220"/>
          </a:xfrm>
          <a:prstGeom prst="rect">
            <a:avLst/>
          </a:prstGeom>
          <a:noFill/>
        </p:spPr>
        <p:txBody>
          <a:bodyPr wrap="square" rtlCol="0">
            <a:spAutoFit/>
          </a:bodyPr>
          <a:lstStyle/>
          <a:p>
            <a:pPr algn="l"/>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3D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của</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mạch</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cho</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cảm</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biến</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long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bàn</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tay</a:t>
            </a:r>
            <a:endPar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FF12FDFB-6D42-9D37-E9C7-29C3F776E824}"/>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III. THIẾT KẾ PHẦN CỨNG</a:t>
            </a:r>
          </a:p>
        </p:txBody>
      </p:sp>
      <p:pic>
        <p:nvPicPr>
          <p:cNvPr id="4" name="Picture 3">
            <a:extLst>
              <a:ext uri="{FF2B5EF4-FFF2-40B4-BE49-F238E27FC236}">
                <a16:creationId xmlns:a16="http://schemas.microsoft.com/office/drawing/2014/main" id="{09D1B03C-1E47-4765-B864-1193724AF1E0}"/>
              </a:ext>
            </a:extLst>
          </p:cNvPr>
          <p:cNvPicPr>
            <a:picLocks noChangeAspect="1"/>
          </p:cNvPicPr>
          <p:nvPr/>
        </p:nvPicPr>
        <p:blipFill>
          <a:blip r:embed="rId5"/>
          <a:stretch>
            <a:fillRect/>
          </a:stretch>
        </p:blipFill>
        <p:spPr>
          <a:xfrm>
            <a:off x="929372" y="2208068"/>
            <a:ext cx="3566160" cy="1749052"/>
          </a:xfrm>
          <a:prstGeom prst="rect">
            <a:avLst/>
          </a:prstGeom>
        </p:spPr>
      </p:pic>
      <p:pic>
        <p:nvPicPr>
          <p:cNvPr id="5" name="Picture 4">
            <a:extLst>
              <a:ext uri="{FF2B5EF4-FFF2-40B4-BE49-F238E27FC236}">
                <a16:creationId xmlns:a16="http://schemas.microsoft.com/office/drawing/2014/main" id="{731CE12B-6806-49D6-9FE4-732D89B0324E}"/>
              </a:ext>
            </a:extLst>
          </p:cNvPr>
          <p:cNvPicPr>
            <a:picLocks noChangeAspect="1"/>
          </p:cNvPicPr>
          <p:nvPr/>
        </p:nvPicPr>
        <p:blipFill>
          <a:blip r:embed="rId6"/>
          <a:stretch>
            <a:fillRect/>
          </a:stretch>
        </p:blipFill>
        <p:spPr>
          <a:xfrm>
            <a:off x="4560376" y="2206166"/>
            <a:ext cx="3566160" cy="1750907"/>
          </a:xfrm>
          <a:prstGeom prst="rect">
            <a:avLst/>
          </a:prstGeom>
        </p:spPr>
      </p:pic>
    </p:spTree>
    <p:extLst>
      <p:ext uri="{BB962C8B-B14F-4D97-AF65-F5344CB8AC3E}">
        <p14:creationId xmlns:p14="http://schemas.microsoft.com/office/powerpoint/2010/main" val="2903876639"/>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DBA8234-2D91-4204-A222-4F3442E8DE30}"/>
              </a:ext>
            </a:extLst>
          </p:cNvPr>
          <p:cNvPicPr>
            <a:picLocks noChangeAspect="1"/>
          </p:cNvPicPr>
          <p:nvPr/>
        </p:nvPicPr>
        <p:blipFill>
          <a:blip r:embed="rId2"/>
          <a:stretch>
            <a:fillRect/>
          </a:stretch>
        </p:blipFill>
        <p:spPr>
          <a:xfrm>
            <a:off x="4776484" y="1522164"/>
            <a:ext cx="3438144" cy="3322899"/>
          </a:xfrm>
          <a:prstGeom prst="rect">
            <a:avLst/>
          </a:prstGeom>
        </p:spPr>
      </p:pic>
      <p:pic>
        <p:nvPicPr>
          <p:cNvPr id="4" name="Picture 3">
            <a:extLst>
              <a:ext uri="{FF2B5EF4-FFF2-40B4-BE49-F238E27FC236}">
                <a16:creationId xmlns:a16="http://schemas.microsoft.com/office/drawing/2014/main" id="{D591480D-A6A7-4ADA-8B98-C6C577ECE80B}"/>
              </a:ext>
            </a:extLst>
          </p:cNvPr>
          <p:cNvPicPr>
            <a:picLocks noChangeAspect="1"/>
          </p:cNvPicPr>
          <p:nvPr/>
        </p:nvPicPr>
        <p:blipFill>
          <a:blip r:embed="rId3"/>
          <a:stretch>
            <a:fillRect/>
          </a:stretch>
        </p:blipFill>
        <p:spPr>
          <a:xfrm>
            <a:off x="940996" y="1554968"/>
            <a:ext cx="3438797" cy="3291840"/>
          </a:xfrm>
          <a:prstGeom prst="rect">
            <a:avLst/>
          </a:prstGeom>
        </p:spPr>
      </p:pic>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TextBox 6">
            <a:extLst>
              <a:ext uri="{FF2B5EF4-FFF2-40B4-BE49-F238E27FC236}">
                <a16:creationId xmlns:a16="http://schemas.microsoft.com/office/drawing/2014/main" id="{DA6388B8-948E-7534-84CE-5DD75410C0B4}"/>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III. THIẾT KẾ PHẦN CỨNG</a:t>
            </a:r>
          </a:p>
        </p:txBody>
      </p:sp>
      <p:sp>
        <p:nvSpPr>
          <p:cNvPr id="10" name="TextBox 9">
            <a:extLst>
              <a:ext uri="{FF2B5EF4-FFF2-40B4-BE49-F238E27FC236}">
                <a16:creationId xmlns:a16="http://schemas.microsoft.com/office/drawing/2014/main" id="{E849452C-AB6A-8D38-5EDA-46EF2F33AA64}"/>
              </a:ext>
            </a:extLst>
          </p:cNvPr>
          <p:cNvSpPr txBox="1"/>
          <p:nvPr/>
        </p:nvSpPr>
        <p:spPr>
          <a:xfrm>
            <a:off x="929372" y="1033492"/>
            <a:ext cx="7285256" cy="523220"/>
          </a:xfrm>
          <a:prstGeom prst="rect">
            <a:avLst/>
          </a:prstGeom>
          <a:noFill/>
        </p:spPr>
        <p:txBody>
          <a:bodyPr wrap="square" rtlCol="0">
            <a:spAutoFit/>
          </a:bodyPr>
          <a:lstStyle/>
          <a:p>
            <a:pPr algn="l"/>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Tổng</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quan</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mô</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hình</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c</a:t>
            </a:r>
            <a:r>
              <a:rPr lang="vi-VN"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ơ</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khí</a:t>
            </a:r>
            <a:endPar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6276FB34-D7B1-E972-C1FF-A6FD37155C5F}"/>
              </a:ext>
            </a:extLst>
          </p:cNvPr>
          <p:cNvPicPr>
            <a:picLocks noChangeAspect="1"/>
          </p:cNvPicPr>
          <p:nvPr/>
        </p:nvPicPr>
        <p:blipFill>
          <a:blip r:embed="rId4"/>
          <a:stretch>
            <a:fillRect/>
          </a:stretch>
        </p:blipFill>
        <p:spPr>
          <a:xfrm>
            <a:off x="222915" y="137160"/>
            <a:ext cx="495173" cy="640080"/>
          </a:xfrm>
          <a:prstGeom prst="rect">
            <a:avLst/>
          </a:prstGeom>
        </p:spPr>
      </p:pic>
      <p:pic>
        <p:nvPicPr>
          <p:cNvPr id="13" name="Picture 2" descr="Điện Điện tử - Sư phạm Kỹ thuật Tp. HCM - Home | Facebook">
            <a:extLst>
              <a:ext uri="{FF2B5EF4-FFF2-40B4-BE49-F238E27FC236}">
                <a16:creationId xmlns:a16="http://schemas.microsoft.com/office/drawing/2014/main" id="{FEDD71CD-C7B1-4928-AD86-14B54B1170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3320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028ACCF-70FA-42A2-8C0C-009A61536D2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834640" y="1488579"/>
            <a:ext cx="3474720" cy="3474720"/>
          </a:xfrm>
          <a:prstGeom prst="rect">
            <a:avLst/>
          </a:prstGeom>
          <a:noFill/>
        </p:spPr>
      </p:pic>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TextBox 6">
            <a:extLst>
              <a:ext uri="{FF2B5EF4-FFF2-40B4-BE49-F238E27FC236}">
                <a16:creationId xmlns:a16="http://schemas.microsoft.com/office/drawing/2014/main" id="{DA6388B8-948E-7534-84CE-5DD75410C0B4}"/>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III. THIẾT KẾ PHẦN CỨNG</a:t>
            </a:r>
          </a:p>
        </p:txBody>
      </p:sp>
      <p:sp>
        <p:nvSpPr>
          <p:cNvPr id="10" name="TextBox 9">
            <a:extLst>
              <a:ext uri="{FF2B5EF4-FFF2-40B4-BE49-F238E27FC236}">
                <a16:creationId xmlns:a16="http://schemas.microsoft.com/office/drawing/2014/main" id="{E849452C-AB6A-8D38-5EDA-46EF2F33AA64}"/>
              </a:ext>
            </a:extLst>
          </p:cNvPr>
          <p:cNvSpPr txBox="1"/>
          <p:nvPr/>
        </p:nvSpPr>
        <p:spPr>
          <a:xfrm>
            <a:off x="929372" y="1033492"/>
            <a:ext cx="7285256" cy="523220"/>
          </a:xfrm>
          <a:prstGeom prst="rect">
            <a:avLst/>
          </a:prstGeom>
          <a:noFill/>
        </p:spPr>
        <p:txBody>
          <a:bodyPr wrap="square" rtlCol="0">
            <a:spAutoFit/>
          </a:bodyPr>
          <a:lstStyle/>
          <a:p>
            <a:pPr algn="l"/>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Cấu</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tạo</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chính</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của</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c</a:t>
            </a:r>
            <a:r>
              <a:rPr lang="vi-VN"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ơ</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khí</a:t>
            </a:r>
            <a:endPar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6276FB34-D7B1-E972-C1FF-A6FD37155C5F}"/>
              </a:ext>
            </a:extLst>
          </p:cNvPr>
          <p:cNvPicPr>
            <a:picLocks noChangeAspect="1"/>
          </p:cNvPicPr>
          <p:nvPr/>
        </p:nvPicPr>
        <p:blipFill>
          <a:blip r:embed="rId3"/>
          <a:stretch>
            <a:fillRect/>
          </a:stretch>
        </p:blipFill>
        <p:spPr>
          <a:xfrm>
            <a:off x="222915" y="137160"/>
            <a:ext cx="495173" cy="640080"/>
          </a:xfrm>
          <a:prstGeom prst="rect">
            <a:avLst/>
          </a:prstGeom>
        </p:spPr>
      </p:pic>
      <p:pic>
        <p:nvPicPr>
          <p:cNvPr id="13" name="Picture 2" descr="Điện Điện tử - Sư phạm Kỹ thuật Tp. HCM - Home | Facebook">
            <a:extLst>
              <a:ext uri="{FF2B5EF4-FFF2-40B4-BE49-F238E27FC236}">
                <a16:creationId xmlns:a16="http://schemas.microsoft.com/office/drawing/2014/main" id="{FEDD71CD-C7B1-4928-AD86-14B54B1170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787785"/>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C6C84F-DF1C-4B0F-BFDC-01C38D720E9B}"/>
              </a:ext>
            </a:extLst>
          </p:cNvPr>
          <p:cNvPicPr>
            <a:picLocks noChangeAspect="1"/>
          </p:cNvPicPr>
          <p:nvPr/>
        </p:nvPicPr>
        <p:blipFill>
          <a:blip r:embed="rId2"/>
          <a:stretch>
            <a:fillRect/>
          </a:stretch>
        </p:blipFill>
        <p:spPr>
          <a:xfrm>
            <a:off x="2780054" y="3052033"/>
            <a:ext cx="2359325" cy="1828800"/>
          </a:xfrm>
          <a:prstGeom prst="rect">
            <a:avLst/>
          </a:prstGeom>
        </p:spPr>
      </p:pic>
      <p:pic>
        <p:nvPicPr>
          <p:cNvPr id="18" name="Picture 17">
            <a:extLst>
              <a:ext uri="{FF2B5EF4-FFF2-40B4-BE49-F238E27FC236}">
                <a16:creationId xmlns:a16="http://schemas.microsoft.com/office/drawing/2014/main" id="{34551656-1633-423F-B02C-4D453BD9C408}"/>
              </a:ext>
            </a:extLst>
          </p:cNvPr>
          <p:cNvPicPr>
            <a:picLocks noChangeAspect="1"/>
          </p:cNvPicPr>
          <p:nvPr/>
        </p:nvPicPr>
        <p:blipFill>
          <a:blip r:embed="rId3"/>
          <a:stretch>
            <a:fillRect/>
          </a:stretch>
        </p:blipFill>
        <p:spPr>
          <a:xfrm>
            <a:off x="2806659" y="1094601"/>
            <a:ext cx="2325890" cy="1828800"/>
          </a:xfrm>
          <a:prstGeom prst="rect">
            <a:avLst/>
          </a:prstGeom>
        </p:spPr>
      </p:pic>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TextBox 6">
            <a:extLst>
              <a:ext uri="{FF2B5EF4-FFF2-40B4-BE49-F238E27FC236}">
                <a16:creationId xmlns:a16="http://schemas.microsoft.com/office/drawing/2014/main" id="{DA6388B8-948E-7534-84CE-5DD75410C0B4}"/>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III. THIẾT KẾ PHẦN CỨNG</a:t>
            </a:r>
          </a:p>
        </p:txBody>
      </p:sp>
      <p:sp>
        <p:nvSpPr>
          <p:cNvPr id="10" name="TextBox 9">
            <a:extLst>
              <a:ext uri="{FF2B5EF4-FFF2-40B4-BE49-F238E27FC236}">
                <a16:creationId xmlns:a16="http://schemas.microsoft.com/office/drawing/2014/main" id="{E849452C-AB6A-8D38-5EDA-46EF2F33AA64}"/>
              </a:ext>
            </a:extLst>
          </p:cNvPr>
          <p:cNvSpPr txBox="1"/>
          <p:nvPr/>
        </p:nvSpPr>
        <p:spPr>
          <a:xfrm>
            <a:off x="929372" y="1033492"/>
            <a:ext cx="7285256" cy="523220"/>
          </a:xfrm>
          <a:prstGeom prst="rect">
            <a:avLst/>
          </a:prstGeom>
          <a:noFill/>
        </p:spPr>
        <p:txBody>
          <a:bodyPr wrap="square" rtlCol="0">
            <a:spAutoFit/>
          </a:bodyPr>
          <a:lstStyle/>
          <a:p>
            <a:pPr algn="l"/>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Tầng</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vi-VN"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bàn tay</a:t>
            </a:r>
            <a:endPar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6276FB34-D7B1-E972-C1FF-A6FD37155C5F}"/>
              </a:ext>
            </a:extLst>
          </p:cNvPr>
          <p:cNvPicPr>
            <a:picLocks noChangeAspect="1"/>
          </p:cNvPicPr>
          <p:nvPr/>
        </p:nvPicPr>
        <p:blipFill>
          <a:blip r:embed="rId4"/>
          <a:stretch>
            <a:fillRect/>
          </a:stretch>
        </p:blipFill>
        <p:spPr>
          <a:xfrm>
            <a:off x="222915" y="137160"/>
            <a:ext cx="495173" cy="640080"/>
          </a:xfrm>
          <a:prstGeom prst="rect">
            <a:avLst/>
          </a:prstGeom>
        </p:spPr>
      </p:pic>
      <p:pic>
        <p:nvPicPr>
          <p:cNvPr id="13" name="Picture 2" descr="Điện Điện tử - Sư phạm Kỹ thuật Tp. HCM - Home | Facebook">
            <a:extLst>
              <a:ext uri="{FF2B5EF4-FFF2-40B4-BE49-F238E27FC236}">
                <a16:creationId xmlns:a16="http://schemas.microsoft.com/office/drawing/2014/main" id="{FEDD71CD-C7B1-4928-AD86-14B54B1170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B8E8ED9-F231-4DAC-BDCD-CEDE4FA1862B}"/>
              </a:ext>
            </a:extLst>
          </p:cNvPr>
          <p:cNvPicPr>
            <a:picLocks noChangeAspect="1"/>
          </p:cNvPicPr>
          <p:nvPr/>
        </p:nvPicPr>
        <p:blipFill>
          <a:blip r:embed="rId6"/>
          <a:stretch>
            <a:fillRect/>
          </a:stretch>
        </p:blipFill>
        <p:spPr>
          <a:xfrm>
            <a:off x="5921860" y="3115390"/>
            <a:ext cx="2294826" cy="1828800"/>
          </a:xfrm>
          <a:prstGeom prst="rect">
            <a:avLst/>
          </a:prstGeom>
        </p:spPr>
      </p:pic>
      <p:pic>
        <p:nvPicPr>
          <p:cNvPr id="20" name="Picture 19">
            <a:extLst>
              <a:ext uri="{FF2B5EF4-FFF2-40B4-BE49-F238E27FC236}">
                <a16:creationId xmlns:a16="http://schemas.microsoft.com/office/drawing/2014/main" id="{424CDD85-DC81-4B15-B57F-AE1569951FB1}"/>
              </a:ext>
            </a:extLst>
          </p:cNvPr>
          <p:cNvPicPr>
            <a:picLocks noChangeAspect="1"/>
          </p:cNvPicPr>
          <p:nvPr/>
        </p:nvPicPr>
        <p:blipFill>
          <a:blip r:embed="rId7"/>
          <a:stretch>
            <a:fillRect/>
          </a:stretch>
        </p:blipFill>
        <p:spPr>
          <a:xfrm>
            <a:off x="5877396" y="1094601"/>
            <a:ext cx="2358275" cy="1828800"/>
          </a:xfrm>
          <a:prstGeom prst="rect">
            <a:avLst/>
          </a:prstGeom>
        </p:spPr>
      </p:pic>
      <p:sp>
        <p:nvSpPr>
          <p:cNvPr id="21" name="TextBox 20">
            <a:extLst>
              <a:ext uri="{FF2B5EF4-FFF2-40B4-BE49-F238E27FC236}">
                <a16:creationId xmlns:a16="http://schemas.microsoft.com/office/drawing/2014/main" id="{FF69A81E-52FC-4258-A049-D54350FFEF3E}"/>
              </a:ext>
            </a:extLst>
          </p:cNvPr>
          <p:cNvSpPr txBox="1"/>
          <p:nvPr/>
        </p:nvSpPr>
        <p:spPr>
          <a:xfrm>
            <a:off x="1171359" y="3627879"/>
            <a:ext cx="1459265" cy="338554"/>
          </a:xfrm>
          <a:prstGeom prst="rect">
            <a:avLst/>
          </a:prstGeom>
          <a:noFill/>
        </p:spPr>
        <p:txBody>
          <a:bodyPr wrap="square" rtlCol="0">
            <a:spAutoFit/>
          </a:bodyPr>
          <a:lstStyle/>
          <a:p>
            <a:pPr lvl="0" algn="l">
              <a:spcBef>
                <a:spcPts val="600"/>
              </a:spcBef>
              <a:spcAft>
                <a:spcPts val="600"/>
              </a:spcAft>
            </a:pPr>
            <a:r>
              <a:rPr lang="vi-VN" sz="1600" dirty="0">
                <a:effectLst/>
                <a:latin typeface="Times New Roman" panose="02020603050405020304" pitchFamily="18" charset="0"/>
                <a:ea typeface="MS Mincho" panose="02020609040205080304" pitchFamily="49" charset="-128"/>
                <a:cs typeface="Cordia New" panose="020B0304020202020204" pitchFamily="34" charset="-34"/>
              </a:rPr>
              <a:t>Khớp dưới :</a:t>
            </a:r>
          </a:p>
        </p:txBody>
      </p:sp>
      <p:sp>
        <p:nvSpPr>
          <p:cNvPr id="22" name="TextBox 21">
            <a:extLst>
              <a:ext uri="{FF2B5EF4-FFF2-40B4-BE49-F238E27FC236}">
                <a16:creationId xmlns:a16="http://schemas.microsoft.com/office/drawing/2014/main" id="{59091B1E-C4DF-46A0-AB9F-FE79AA6396C6}"/>
              </a:ext>
            </a:extLst>
          </p:cNvPr>
          <p:cNvSpPr txBox="1"/>
          <p:nvPr/>
        </p:nvSpPr>
        <p:spPr>
          <a:xfrm>
            <a:off x="1171359" y="1795269"/>
            <a:ext cx="1459265" cy="338554"/>
          </a:xfrm>
          <a:prstGeom prst="rect">
            <a:avLst/>
          </a:prstGeom>
          <a:noFill/>
        </p:spPr>
        <p:txBody>
          <a:bodyPr wrap="square" rtlCol="0">
            <a:spAutoFit/>
          </a:bodyPr>
          <a:lstStyle/>
          <a:p>
            <a:pPr lvl="0" algn="l">
              <a:spcBef>
                <a:spcPts val="600"/>
              </a:spcBef>
              <a:spcAft>
                <a:spcPts val="600"/>
              </a:spcAft>
            </a:pPr>
            <a:r>
              <a:rPr lang="vi-VN" sz="1600" dirty="0">
                <a:effectLst/>
                <a:latin typeface="Times New Roman" panose="02020603050405020304" pitchFamily="18" charset="0"/>
                <a:ea typeface="MS Mincho" panose="02020609040205080304" pitchFamily="49" charset="-128"/>
                <a:cs typeface="Cordia New" panose="020B0304020202020204" pitchFamily="34" charset="-34"/>
              </a:rPr>
              <a:t>Khớp trên :</a:t>
            </a:r>
          </a:p>
        </p:txBody>
      </p:sp>
    </p:spTree>
    <p:extLst>
      <p:ext uri="{BB962C8B-B14F-4D97-AF65-F5344CB8AC3E}">
        <p14:creationId xmlns:p14="http://schemas.microsoft.com/office/powerpoint/2010/main" val="11517709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DAEC5FA-DEE2-4E37-AF43-7630F425BA6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627632" y="1305699"/>
            <a:ext cx="5888736" cy="3657600"/>
          </a:xfrm>
          <a:prstGeom prst="rect">
            <a:avLst/>
          </a:prstGeom>
          <a:noFill/>
          <a:ln>
            <a:noFill/>
          </a:ln>
        </p:spPr>
      </p:pic>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TextBox 6">
            <a:extLst>
              <a:ext uri="{FF2B5EF4-FFF2-40B4-BE49-F238E27FC236}">
                <a16:creationId xmlns:a16="http://schemas.microsoft.com/office/drawing/2014/main" id="{DA6388B8-948E-7534-84CE-5DD75410C0B4}"/>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III. THIẾT KẾ PHẦN CỨNG</a:t>
            </a:r>
          </a:p>
        </p:txBody>
      </p:sp>
      <p:sp>
        <p:nvSpPr>
          <p:cNvPr id="10" name="TextBox 9">
            <a:extLst>
              <a:ext uri="{FF2B5EF4-FFF2-40B4-BE49-F238E27FC236}">
                <a16:creationId xmlns:a16="http://schemas.microsoft.com/office/drawing/2014/main" id="{E849452C-AB6A-8D38-5EDA-46EF2F33AA64}"/>
              </a:ext>
            </a:extLst>
          </p:cNvPr>
          <p:cNvSpPr txBox="1"/>
          <p:nvPr/>
        </p:nvSpPr>
        <p:spPr>
          <a:xfrm>
            <a:off x="929372" y="1033492"/>
            <a:ext cx="7285256" cy="523220"/>
          </a:xfrm>
          <a:prstGeom prst="rect">
            <a:avLst/>
          </a:prstGeom>
          <a:noFill/>
        </p:spPr>
        <p:txBody>
          <a:bodyPr wrap="square" rtlCol="0">
            <a:spAutoFit/>
          </a:bodyPr>
          <a:lstStyle/>
          <a:p>
            <a:pPr algn="l"/>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Tầng</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vi-VN"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bàn tay</a:t>
            </a:r>
            <a:endPar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6276FB34-D7B1-E972-C1FF-A6FD37155C5F}"/>
              </a:ext>
            </a:extLst>
          </p:cNvPr>
          <p:cNvPicPr>
            <a:picLocks noChangeAspect="1"/>
          </p:cNvPicPr>
          <p:nvPr/>
        </p:nvPicPr>
        <p:blipFill>
          <a:blip r:embed="rId4"/>
          <a:stretch>
            <a:fillRect/>
          </a:stretch>
        </p:blipFill>
        <p:spPr>
          <a:xfrm>
            <a:off x="222915" y="137160"/>
            <a:ext cx="495173" cy="640080"/>
          </a:xfrm>
          <a:prstGeom prst="rect">
            <a:avLst/>
          </a:prstGeom>
        </p:spPr>
      </p:pic>
      <p:pic>
        <p:nvPicPr>
          <p:cNvPr id="13" name="Picture 2" descr="Điện Điện tử - Sư phạm Kỹ thuật Tp. HCM - Home | Facebook">
            <a:extLst>
              <a:ext uri="{FF2B5EF4-FFF2-40B4-BE49-F238E27FC236}">
                <a16:creationId xmlns:a16="http://schemas.microsoft.com/office/drawing/2014/main" id="{FEDD71CD-C7B1-4928-AD86-14B54B1170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435288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TextBox 6">
            <a:extLst>
              <a:ext uri="{FF2B5EF4-FFF2-40B4-BE49-F238E27FC236}">
                <a16:creationId xmlns:a16="http://schemas.microsoft.com/office/drawing/2014/main" id="{DA6388B8-948E-7534-84CE-5DD75410C0B4}"/>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III. THIẾT KẾ PHẦN CỨNG</a:t>
            </a:r>
          </a:p>
        </p:txBody>
      </p:sp>
      <p:sp>
        <p:nvSpPr>
          <p:cNvPr id="10" name="TextBox 9">
            <a:extLst>
              <a:ext uri="{FF2B5EF4-FFF2-40B4-BE49-F238E27FC236}">
                <a16:creationId xmlns:a16="http://schemas.microsoft.com/office/drawing/2014/main" id="{E849452C-AB6A-8D38-5EDA-46EF2F33AA64}"/>
              </a:ext>
            </a:extLst>
          </p:cNvPr>
          <p:cNvSpPr txBox="1"/>
          <p:nvPr/>
        </p:nvSpPr>
        <p:spPr>
          <a:xfrm>
            <a:off x="929372" y="1033492"/>
            <a:ext cx="7285256" cy="523220"/>
          </a:xfrm>
          <a:prstGeom prst="rect">
            <a:avLst/>
          </a:prstGeom>
          <a:noFill/>
        </p:spPr>
        <p:txBody>
          <a:bodyPr wrap="square" rtlCol="0">
            <a:spAutoFit/>
          </a:bodyPr>
          <a:lstStyle/>
          <a:p>
            <a:pPr algn="l"/>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Tầng</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vi-VN"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bàn tay</a:t>
            </a:r>
            <a:endPar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6276FB34-D7B1-E972-C1FF-A6FD37155C5F}"/>
              </a:ext>
            </a:extLst>
          </p:cNvPr>
          <p:cNvPicPr>
            <a:picLocks noChangeAspect="1"/>
          </p:cNvPicPr>
          <p:nvPr/>
        </p:nvPicPr>
        <p:blipFill>
          <a:blip r:embed="rId3"/>
          <a:stretch>
            <a:fillRect/>
          </a:stretch>
        </p:blipFill>
        <p:spPr>
          <a:xfrm>
            <a:off x="222915" y="137160"/>
            <a:ext cx="495173" cy="640080"/>
          </a:xfrm>
          <a:prstGeom prst="rect">
            <a:avLst/>
          </a:prstGeom>
        </p:spPr>
      </p:pic>
      <p:pic>
        <p:nvPicPr>
          <p:cNvPr id="13" name="Picture 2" descr="Điện Điện tử - Sư phạm Kỹ thuật Tp. HCM - Home | Facebook">
            <a:extLst>
              <a:ext uri="{FF2B5EF4-FFF2-40B4-BE49-F238E27FC236}">
                <a16:creationId xmlns:a16="http://schemas.microsoft.com/office/drawing/2014/main" id="{FEDD71CD-C7B1-4928-AD86-14B54B1170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558CB7AF-D075-419D-8781-F60A15C8AF9F}"/>
              </a:ext>
            </a:extLst>
          </p:cNvPr>
          <p:cNvPicPr/>
          <p:nvPr/>
        </p:nvPicPr>
        <p:blipFill rotWithShape="1">
          <a:blip r:embed="rId5"/>
          <a:srcRect l="5272" t="39" r="6341" b="-39"/>
          <a:stretch/>
        </p:blipFill>
        <p:spPr bwMode="auto">
          <a:xfrm>
            <a:off x="921752" y="1560522"/>
            <a:ext cx="1984248" cy="1644650"/>
          </a:xfrm>
          <a:prstGeom prst="rect">
            <a:avLst/>
          </a:prstGeom>
          <a:ln>
            <a:noFill/>
          </a:ln>
          <a:extLst>
            <a:ext uri="{53640926-AAD7-44D8-BBD7-CCE9431645EC}">
              <a14:shadowObscured xmlns:a14="http://schemas.microsoft.com/office/drawing/2010/main"/>
            </a:ext>
          </a:extLst>
        </p:spPr>
      </p:pic>
      <p:pic>
        <p:nvPicPr>
          <p:cNvPr id="19" name="Picture 18">
            <a:extLst>
              <a:ext uri="{FF2B5EF4-FFF2-40B4-BE49-F238E27FC236}">
                <a16:creationId xmlns:a16="http://schemas.microsoft.com/office/drawing/2014/main" id="{920B58F3-F850-46EA-86ED-F8EA2A5CE202}"/>
              </a:ext>
            </a:extLst>
          </p:cNvPr>
          <p:cNvPicPr/>
          <p:nvPr/>
        </p:nvPicPr>
        <p:blipFill rotWithShape="1">
          <a:blip r:embed="rId6"/>
          <a:srcRect l="5200" r="8000"/>
          <a:stretch/>
        </p:blipFill>
        <p:spPr>
          <a:xfrm>
            <a:off x="921752" y="3205172"/>
            <a:ext cx="1984248" cy="1645920"/>
          </a:xfrm>
          <a:prstGeom prst="rect">
            <a:avLst/>
          </a:prstGeom>
        </p:spPr>
      </p:pic>
      <p:pic>
        <p:nvPicPr>
          <p:cNvPr id="20" name="Picture 19">
            <a:extLst>
              <a:ext uri="{FF2B5EF4-FFF2-40B4-BE49-F238E27FC236}">
                <a16:creationId xmlns:a16="http://schemas.microsoft.com/office/drawing/2014/main" id="{D6D892BC-8BE7-48BE-876F-F68C02D0DED7}"/>
              </a:ext>
            </a:extLst>
          </p:cNvPr>
          <p:cNvPicPr/>
          <p:nvPr/>
        </p:nvPicPr>
        <p:blipFill>
          <a:blip r:embed="rId7"/>
          <a:stretch>
            <a:fillRect/>
          </a:stretch>
        </p:blipFill>
        <p:spPr>
          <a:xfrm>
            <a:off x="3602296" y="1559252"/>
            <a:ext cx="1984248" cy="1645920"/>
          </a:xfrm>
          <a:prstGeom prst="rect">
            <a:avLst/>
          </a:prstGeom>
        </p:spPr>
      </p:pic>
      <p:pic>
        <p:nvPicPr>
          <p:cNvPr id="21" name="Picture 20">
            <a:extLst>
              <a:ext uri="{FF2B5EF4-FFF2-40B4-BE49-F238E27FC236}">
                <a16:creationId xmlns:a16="http://schemas.microsoft.com/office/drawing/2014/main" id="{1BDBC5F7-D078-4CD3-9048-AB011F8482BF}"/>
              </a:ext>
            </a:extLst>
          </p:cNvPr>
          <p:cNvPicPr/>
          <p:nvPr/>
        </p:nvPicPr>
        <p:blipFill rotWithShape="1">
          <a:blip r:embed="rId8"/>
          <a:srcRect l="4266" r="2794"/>
          <a:stretch/>
        </p:blipFill>
        <p:spPr bwMode="auto">
          <a:xfrm>
            <a:off x="3657600" y="3205172"/>
            <a:ext cx="1984248" cy="1645920"/>
          </a:xfrm>
          <a:prstGeom prst="rect">
            <a:avLst/>
          </a:prstGeom>
          <a:ln>
            <a:noFill/>
          </a:ln>
          <a:extLst>
            <a:ext uri="{53640926-AAD7-44D8-BBD7-CCE9431645EC}">
              <a14:shadowObscured xmlns:a14="http://schemas.microsoft.com/office/drawing/2010/main"/>
            </a:ext>
          </a:extLst>
        </p:spPr>
      </p:pic>
      <p:pic>
        <p:nvPicPr>
          <p:cNvPr id="22" name="Picture 21">
            <a:extLst>
              <a:ext uri="{FF2B5EF4-FFF2-40B4-BE49-F238E27FC236}">
                <a16:creationId xmlns:a16="http://schemas.microsoft.com/office/drawing/2014/main" id="{768D18E1-6F97-45B6-B523-BE165847F333}"/>
              </a:ext>
            </a:extLst>
          </p:cNvPr>
          <p:cNvPicPr/>
          <p:nvPr/>
        </p:nvPicPr>
        <p:blipFill>
          <a:blip r:embed="rId9"/>
          <a:stretch>
            <a:fillRect/>
          </a:stretch>
        </p:blipFill>
        <p:spPr>
          <a:xfrm>
            <a:off x="6282840" y="1559252"/>
            <a:ext cx="2167128" cy="1645920"/>
          </a:xfrm>
          <a:prstGeom prst="rect">
            <a:avLst/>
          </a:prstGeom>
        </p:spPr>
      </p:pic>
      <p:pic>
        <p:nvPicPr>
          <p:cNvPr id="23" name="Picture 22">
            <a:extLst>
              <a:ext uri="{FF2B5EF4-FFF2-40B4-BE49-F238E27FC236}">
                <a16:creationId xmlns:a16="http://schemas.microsoft.com/office/drawing/2014/main" id="{155B35EB-464E-4F23-ADEE-F4C4D8C6678E}"/>
              </a:ext>
            </a:extLst>
          </p:cNvPr>
          <p:cNvPicPr/>
          <p:nvPr/>
        </p:nvPicPr>
        <p:blipFill rotWithShape="1">
          <a:blip r:embed="rId10"/>
          <a:srcRect r="3715"/>
          <a:stretch/>
        </p:blipFill>
        <p:spPr bwMode="auto">
          <a:xfrm>
            <a:off x="6282840" y="3205172"/>
            <a:ext cx="2167128" cy="1645920"/>
          </a:xfrm>
          <a:prstGeom prst="rect">
            <a:avLst/>
          </a:prstGeom>
          <a:ln>
            <a:noFill/>
          </a:ln>
          <a:extLst>
            <a:ext uri="{53640926-AAD7-44D8-BBD7-CCE9431645EC}">
              <a14:shadowObscured xmlns:a14="http://schemas.microsoft.com/office/drawing/2010/main"/>
            </a:ext>
          </a:extLst>
        </p:spPr>
      </p:pic>
      <p:sp>
        <p:nvSpPr>
          <p:cNvPr id="25" name="Arrow: Right 24">
            <a:extLst>
              <a:ext uri="{FF2B5EF4-FFF2-40B4-BE49-F238E27FC236}">
                <a16:creationId xmlns:a16="http://schemas.microsoft.com/office/drawing/2014/main" id="{4B64B1A6-D142-4EE5-AF06-97D79FF119C9}"/>
              </a:ext>
            </a:extLst>
          </p:cNvPr>
          <p:cNvSpPr/>
          <p:nvPr/>
        </p:nvSpPr>
        <p:spPr bwMode="auto">
          <a:xfrm>
            <a:off x="3040788" y="2946340"/>
            <a:ext cx="457200" cy="457200"/>
          </a:xfrm>
          <a:prstGeom prst="rightArrow">
            <a:avLst>
              <a:gd name="adj1" fmla="val 40000"/>
              <a:gd name="adj2" fmla="val 26667"/>
            </a:avLst>
          </a:prstGeom>
          <a:solidFill>
            <a:srgbClr val="FF0000"/>
          </a:solid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6" name="Arrow: Right 25">
            <a:extLst>
              <a:ext uri="{FF2B5EF4-FFF2-40B4-BE49-F238E27FC236}">
                <a16:creationId xmlns:a16="http://schemas.microsoft.com/office/drawing/2014/main" id="{82DD3AE4-DFF9-432F-A118-C4E9C64A9911}"/>
              </a:ext>
            </a:extLst>
          </p:cNvPr>
          <p:cNvSpPr/>
          <p:nvPr/>
        </p:nvSpPr>
        <p:spPr bwMode="auto">
          <a:xfrm>
            <a:off x="5713712" y="2819023"/>
            <a:ext cx="457200" cy="457200"/>
          </a:xfrm>
          <a:prstGeom prst="rightArrow">
            <a:avLst>
              <a:gd name="adj1" fmla="val 40000"/>
              <a:gd name="adj2" fmla="val 26667"/>
            </a:avLst>
          </a:prstGeom>
          <a:solidFill>
            <a:srgbClr val="FF0000"/>
          </a:solid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194767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1000"/>
                                        <p:tgtEl>
                                          <p:spTgt spid="25"/>
                                        </p:tgtEl>
                                      </p:cBhvr>
                                    </p:animEffect>
                                    <p:anim calcmode="lin" valueType="num">
                                      <p:cBhvr>
                                        <p:cTn id="18" dur="1000" fill="hold"/>
                                        <p:tgtEl>
                                          <p:spTgt spid="25"/>
                                        </p:tgtEl>
                                        <p:attrNameLst>
                                          <p:attrName>ppt_x</p:attrName>
                                        </p:attrNameLst>
                                      </p:cBhvr>
                                      <p:tavLst>
                                        <p:tav tm="0">
                                          <p:val>
                                            <p:strVal val="#ppt_x"/>
                                          </p:val>
                                        </p:tav>
                                        <p:tav tm="100000">
                                          <p:val>
                                            <p:strVal val="#ppt_x"/>
                                          </p:val>
                                        </p:tav>
                                      </p:tavLst>
                                    </p:anim>
                                    <p:anim calcmode="lin" valueType="num">
                                      <p:cBhvr>
                                        <p:cTn id="1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1000"/>
                                        <p:tgtEl>
                                          <p:spTgt spid="23"/>
                                        </p:tgtEl>
                                      </p:cBhvr>
                                    </p:animEffect>
                                    <p:anim calcmode="lin" valueType="num">
                                      <p:cBhvr>
                                        <p:cTn id="25" dur="1000" fill="hold"/>
                                        <p:tgtEl>
                                          <p:spTgt spid="23"/>
                                        </p:tgtEl>
                                        <p:attrNameLst>
                                          <p:attrName>ppt_x</p:attrName>
                                        </p:attrNameLst>
                                      </p:cBhvr>
                                      <p:tavLst>
                                        <p:tav tm="0">
                                          <p:val>
                                            <p:strVal val="#ppt_x"/>
                                          </p:val>
                                        </p:tav>
                                        <p:tav tm="100000">
                                          <p:val>
                                            <p:strVal val="#ppt_x"/>
                                          </p:val>
                                        </p:tav>
                                      </p:tavLst>
                                    </p:anim>
                                    <p:anim calcmode="lin" valueType="num">
                                      <p:cBhvr>
                                        <p:cTn id="26" dur="1000" fill="hold"/>
                                        <p:tgtEl>
                                          <p:spTgt spid="23"/>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1000"/>
                                        <p:tgtEl>
                                          <p:spTgt spid="26"/>
                                        </p:tgtEl>
                                      </p:cBhvr>
                                    </p:animEffect>
                                    <p:anim calcmode="lin" valueType="num">
                                      <p:cBhvr>
                                        <p:cTn id="30" dur="1000" fill="hold"/>
                                        <p:tgtEl>
                                          <p:spTgt spid="26"/>
                                        </p:tgtEl>
                                        <p:attrNameLst>
                                          <p:attrName>ppt_x</p:attrName>
                                        </p:attrNameLst>
                                      </p:cBhvr>
                                      <p:tavLst>
                                        <p:tav tm="0">
                                          <p:val>
                                            <p:strVal val="#ppt_x"/>
                                          </p:val>
                                        </p:tav>
                                        <p:tav tm="100000">
                                          <p:val>
                                            <p:strVal val="#ppt_x"/>
                                          </p:val>
                                        </p:tav>
                                      </p:tavLst>
                                    </p:anim>
                                    <p:anim calcmode="lin" valueType="num">
                                      <p:cBhvr>
                                        <p:cTn id="31" dur="1000" fill="hold"/>
                                        <p:tgtEl>
                                          <p:spTgt spid="26"/>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1000"/>
                                        <p:tgtEl>
                                          <p:spTgt spid="22"/>
                                        </p:tgtEl>
                                      </p:cBhvr>
                                    </p:animEffect>
                                    <p:anim calcmode="lin" valueType="num">
                                      <p:cBhvr>
                                        <p:cTn id="35" dur="1000" fill="hold"/>
                                        <p:tgtEl>
                                          <p:spTgt spid="22"/>
                                        </p:tgtEl>
                                        <p:attrNameLst>
                                          <p:attrName>ppt_x</p:attrName>
                                        </p:attrNameLst>
                                      </p:cBhvr>
                                      <p:tavLst>
                                        <p:tav tm="0">
                                          <p:val>
                                            <p:strVal val="#ppt_x"/>
                                          </p:val>
                                        </p:tav>
                                        <p:tav tm="100000">
                                          <p:val>
                                            <p:strVal val="#ppt_x"/>
                                          </p:val>
                                        </p:tav>
                                      </p:tavLst>
                                    </p:anim>
                                    <p:anim calcmode="lin" valueType="num">
                                      <p:cBhvr>
                                        <p:cTn id="3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55BEC69-9AC4-4276-9547-B57ECE6C5A4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172980" y="1060311"/>
            <a:ext cx="4041648" cy="3840480"/>
          </a:xfrm>
          <a:prstGeom prst="rect">
            <a:avLst/>
          </a:prstGeom>
          <a:noFill/>
          <a:ln>
            <a:noFill/>
          </a:ln>
        </p:spPr>
      </p:pic>
      <p:pic>
        <p:nvPicPr>
          <p:cNvPr id="2" name="Picture 1">
            <a:extLst>
              <a:ext uri="{FF2B5EF4-FFF2-40B4-BE49-F238E27FC236}">
                <a16:creationId xmlns:a16="http://schemas.microsoft.com/office/drawing/2014/main" id="{61775D17-28DF-493A-BA07-5647813F3320}"/>
              </a:ext>
            </a:extLst>
          </p:cNvPr>
          <p:cNvPicPr>
            <a:picLocks noChangeAspect="1"/>
          </p:cNvPicPr>
          <p:nvPr/>
        </p:nvPicPr>
        <p:blipFill>
          <a:blip r:embed="rId3"/>
          <a:stretch>
            <a:fillRect/>
          </a:stretch>
        </p:blipFill>
        <p:spPr>
          <a:xfrm>
            <a:off x="929371" y="2523986"/>
            <a:ext cx="3246120" cy="2284922"/>
          </a:xfrm>
          <a:prstGeom prst="rect">
            <a:avLst/>
          </a:prstGeom>
        </p:spPr>
      </p:pic>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TextBox 6">
            <a:extLst>
              <a:ext uri="{FF2B5EF4-FFF2-40B4-BE49-F238E27FC236}">
                <a16:creationId xmlns:a16="http://schemas.microsoft.com/office/drawing/2014/main" id="{DA6388B8-948E-7534-84CE-5DD75410C0B4}"/>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III. THIẾT KẾ PHẦN CỨNG</a:t>
            </a:r>
          </a:p>
        </p:txBody>
      </p:sp>
      <p:sp>
        <p:nvSpPr>
          <p:cNvPr id="10" name="TextBox 9">
            <a:extLst>
              <a:ext uri="{FF2B5EF4-FFF2-40B4-BE49-F238E27FC236}">
                <a16:creationId xmlns:a16="http://schemas.microsoft.com/office/drawing/2014/main" id="{E849452C-AB6A-8D38-5EDA-46EF2F33AA64}"/>
              </a:ext>
            </a:extLst>
          </p:cNvPr>
          <p:cNvSpPr txBox="1"/>
          <p:nvPr/>
        </p:nvSpPr>
        <p:spPr>
          <a:xfrm>
            <a:off x="929372" y="1033492"/>
            <a:ext cx="7285256" cy="523220"/>
          </a:xfrm>
          <a:prstGeom prst="rect">
            <a:avLst/>
          </a:prstGeom>
          <a:noFill/>
        </p:spPr>
        <p:txBody>
          <a:bodyPr wrap="square" rtlCol="0">
            <a:spAutoFit/>
          </a:bodyPr>
          <a:lstStyle/>
          <a:p>
            <a:pPr algn="l"/>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Tầng</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vi-VN"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bàn tay</a:t>
            </a:r>
            <a:endPar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6276FB34-D7B1-E972-C1FF-A6FD37155C5F}"/>
              </a:ext>
            </a:extLst>
          </p:cNvPr>
          <p:cNvPicPr>
            <a:picLocks noChangeAspect="1"/>
          </p:cNvPicPr>
          <p:nvPr/>
        </p:nvPicPr>
        <p:blipFill>
          <a:blip r:embed="rId4"/>
          <a:stretch>
            <a:fillRect/>
          </a:stretch>
        </p:blipFill>
        <p:spPr>
          <a:xfrm>
            <a:off x="222915" y="137160"/>
            <a:ext cx="495173" cy="640080"/>
          </a:xfrm>
          <a:prstGeom prst="rect">
            <a:avLst/>
          </a:prstGeom>
        </p:spPr>
      </p:pic>
      <p:pic>
        <p:nvPicPr>
          <p:cNvPr id="13" name="Picture 2" descr="Điện Điện tử - Sư phạm Kỹ thuật Tp. HCM - Home | Facebook">
            <a:extLst>
              <a:ext uri="{FF2B5EF4-FFF2-40B4-BE49-F238E27FC236}">
                <a16:creationId xmlns:a16="http://schemas.microsoft.com/office/drawing/2014/main" id="{FEDD71CD-C7B1-4928-AD86-14B54B1170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09EF0600-9FC4-4CCD-983B-F923B8A787E8}"/>
              </a:ext>
            </a:extLst>
          </p:cNvPr>
          <p:cNvSpPr txBox="1"/>
          <p:nvPr/>
        </p:nvSpPr>
        <p:spPr>
          <a:xfrm>
            <a:off x="929372" y="1582470"/>
            <a:ext cx="2423428" cy="338554"/>
          </a:xfrm>
          <a:prstGeom prst="rect">
            <a:avLst/>
          </a:prstGeom>
          <a:noFill/>
        </p:spPr>
        <p:txBody>
          <a:bodyPr wrap="square" rtlCol="0">
            <a:spAutoFit/>
          </a:bodyPr>
          <a:lstStyle/>
          <a:p>
            <a:pPr lvl="0" algn="l">
              <a:spcBef>
                <a:spcPts val="600"/>
              </a:spcBef>
              <a:spcAft>
                <a:spcPts val="600"/>
              </a:spcAft>
            </a:pPr>
            <a:r>
              <a:rPr lang="vi-VN" sz="1600" dirty="0">
                <a:effectLst/>
                <a:latin typeface="Times New Roman" panose="02020603050405020304" pitchFamily="18" charset="0"/>
                <a:ea typeface="MS Mincho" panose="02020609040205080304" pitchFamily="49" charset="-128"/>
                <a:cs typeface="Cordia New" panose="020B0304020202020204" pitchFamily="34" charset="-34"/>
              </a:rPr>
              <a:t>Lòng bàn tay và vị trí đặt: </a:t>
            </a:r>
          </a:p>
        </p:txBody>
      </p:sp>
    </p:spTree>
    <p:extLst>
      <p:ext uri="{BB962C8B-B14F-4D97-AF65-F5344CB8AC3E}">
        <p14:creationId xmlns:p14="http://schemas.microsoft.com/office/powerpoint/2010/main" val="197742356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TextBox 6">
            <a:extLst>
              <a:ext uri="{FF2B5EF4-FFF2-40B4-BE49-F238E27FC236}">
                <a16:creationId xmlns:a16="http://schemas.microsoft.com/office/drawing/2014/main" id="{DA6388B8-948E-7534-84CE-5DD75410C0B4}"/>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III. THIẾT KẾ PHẦN CỨNG</a:t>
            </a:r>
          </a:p>
        </p:txBody>
      </p:sp>
      <p:sp>
        <p:nvSpPr>
          <p:cNvPr id="10" name="TextBox 9">
            <a:extLst>
              <a:ext uri="{FF2B5EF4-FFF2-40B4-BE49-F238E27FC236}">
                <a16:creationId xmlns:a16="http://schemas.microsoft.com/office/drawing/2014/main" id="{E849452C-AB6A-8D38-5EDA-46EF2F33AA64}"/>
              </a:ext>
            </a:extLst>
          </p:cNvPr>
          <p:cNvSpPr txBox="1"/>
          <p:nvPr/>
        </p:nvSpPr>
        <p:spPr>
          <a:xfrm>
            <a:off x="929372" y="1033492"/>
            <a:ext cx="7285256" cy="523220"/>
          </a:xfrm>
          <a:prstGeom prst="rect">
            <a:avLst/>
          </a:prstGeom>
          <a:noFill/>
        </p:spPr>
        <p:txBody>
          <a:bodyPr wrap="square" rtlCol="0">
            <a:spAutoFit/>
          </a:bodyPr>
          <a:lstStyle/>
          <a:p>
            <a:pPr algn="l"/>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Tầng</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vi-VN"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bàn tay</a:t>
            </a:r>
            <a:endPar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6276FB34-D7B1-E972-C1FF-A6FD37155C5F}"/>
              </a:ext>
            </a:extLst>
          </p:cNvPr>
          <p:cNvPicPr>
            <a:picLocks noChangeAspect="1"/>
          </p:cNvPicPr>
          <p:nvPr/>
        </p:nvPicPr>
        <p:blipFill>
          <a:blip r:embed="rId2"/>
          <a:stretch>
            <a:fillRect/>
          </a:stretch>
        </p:blipFill>
        <p:spPr>
          <a:xfrm>
            <a:off x="222915" y="137160"/>
            <a:ext cx="495173" cy="640080"/>
          </a:xfrm>
          <a:prstGeom prst="rect">
            <a:avLst/>
          </a:prstGeom>
        </p:spPr>
      </p:pic>
      <p:pic>
        <p:nvPicPr>
          <p:cNvPr id="13" name="Picture 2" descr="Điện Điện tử - Sư phạm Kỹ thuật Tp. HCM - Home | Facebook">
            <a:extLst>
              <a:ext uri="{FF2B5EF4-FFF2-40B4-BE49-F238E27FC236}">
                <a16:creationId xmlns:a16="http://schemas.microsoft.com/office/drawing/2014/main" id="{FEDD71CD-C7B1-4928-AD86-14B54B1170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779A7CF-4730-48F3-86AF-D7A41056E318}"/>
              </a:ext>
            </a:extLst>
          </p:cNvPr>
          <p:cNvPicPr/>
          <p:nvPr/>
        </p:nvPicPr>
        <p:blipFill>
          <a:blip r:embed="rId4"/>
          <a:stretch>
            <a:fillRect/>
          </a:stretch>
        </p:blipFill>
        <p:spPr>
          <a:xfrm>
            <a:off x="4593983" y="2236470"/>
            <a:ext cx="1874520" cy="1828800"/>
          </a:xfrm>
          <a:prstGeom prst="rect">
            <a:avLst/>
          </a:prstGeom>
        </p:spPr>
      </p:pic>
      <p:pic>
        <p:nvPicPr>
          <p:cNvPr id="9" name="Picture 8">
            <a:extLst>
              <a:ext uri="{FF2B5EF4-FFF2-40B4-BE49-F238E27FC236}">
                <a16:creationId xmlns:a16="http://schemas.microsoft.com/office/drawing/2014/main" id="{8F879B21-D43D-4F7B-BB7D-F179CAB1AA5D}"/>
              </a:ext>
            </a:extLst>
          </p:cNvPr>
          <p:cNvPicPr/>
          <p:nvPr/>
        </p:nvPicPr>
        <p:blipFill rotWithShape="1">
          <a:blip r:embed="rId5"/>
          <a:srcRect l="3210"/>
          <a:stretch/>
        </p:blipFill>
        <p:spPr bwMode="auto">
          <a:xfrm>
            <a:off x="6489607" y="2236470"/>
            <a:ext cx="1892808" cy="1828800"/>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D92FE7B6-94D3-460E-9852-4C15EB688689}"/>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3859" y="1962150"/>
            <a:ext cx="3566160" cy="2377440"/>
          </a:xfrm>
          <a:prstGeom prst="rect">
            <a:avLst/>
          </a:prstGeom>
          <a:noFill/>
        </p:spPr>
      </p:pic>
    </p:spTree>
    <p:extLst>
      <p:ext uri="{BB962C8B-B14F-4D97-AF65-F5344CB8AC3E}">
        <p14:creationId xmlns:p14="http://schemas.microsoft.com/office/powerpoint/2010/main" val="29434193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TextBox 9">
            <a:extLst>
              <a:ext uri="{FF2B5EF4-FFF2-40B4-BE49-F238E27FC236}">
                <a16:creationId xmlns:a16="http://schemas.microsoft.com/office/drawing/2014/main" id="{9B925F9B-8FEB-7BB1-5CB7-D0CB7C7059FA}"/>
              </a:ext>
            </a:extLst>
          </p:cNvPr>
          <p:cNvSpPr txBox="1"/>
          <p:nvPr/>
        </p:nvSpPr>
        <p:spPr>
          <a:xfrm>
            <a:off x="929372" y="1033492"/>
            <a:ext cx="7285256" cy="523220"/>
          </a:xfrm>
          <a:prstGeom prst="rect">
            <a:avLst/>
          </a:prstGeom>
          <a:noFill/>
        </p:spPr>
        <p:txBody>
          <a:bodyPr wrap="square" rtlCol="0">
            <a:spAutoFit/>
          </a:bodyPr>
          <a:lstStyle/>
          <a:p>
            <a:pPr algn="l"/>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Lý do chọn đề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tài</a:t>
            </a:r>
            <a:endPar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9373EE0B-AC19-183C-D84A-9387B04C583B}"/>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I. GIỚI THIỆU</a:t>
            </a:r>
          </a:p>
        </p:txBody>
      </p:sp>
      <p:pic>
        <p:nvPicPr>
          <p:cNvPr id="19" name="Picture 18">
            <a:extLst>
              <a:ext uri="{FF2B5EF4-FFF2-40B4-BE49-F238E27FC236}">
                <a16:creationId xmlns:a16="http://schemas.microsoft.com/office/drawing/2014/main" id="{A98E9476-0B70-52F4-EC1B-3B4E2976CD82}"/>
              </a:ext>
            </a:extLst>
          </p:cNvPr>
          <p:cNvPicPr>
            <a:picLocks noChangeAspect="1"/>
          </p:cNvPicPr>
          <p:nvPr/>
        </p:nvPicPr>
        <p:blipFill>
          <a:blip r:embed="rId3"/>
          <a:stretch>
            <a:fillRect/>
          </a:stretch>
        </p:blipFill>
        <p:spPr>
          <a:xfrm>
            <a:off x="222915" y="137160"/>
            <a:ext cx="495173" cy="640080"/>
          </a:xfrm>
          <a:prstGeom prst="rect">
            <a:avLst/>
          </a:prstGeom>
        </p:spPr>
      </p:pic>
      <p:pic>
        <p:nvPicPr>
          <p:cNvPr id="20" name="Picture 2" descr="Điện Điện tử - Sư phạm Kỹ thuật Tp. HCM - Home | Facebook">
            <a:extLst>
              <a:ext uri="{FF2B5EF4-FFF2-40B4-BE49-F238E27FC236}">
                <a16:creationId xmlns:a16="http://schemas.microsoft.com/office/drawing/2014/main" id="{177100E6-0FA4-937B-3881-E6E30B1568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DCC095B4-EA23-1BF8-F83A-D04E27E44A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672" b="9539"/>
          <a:stretch/>
        </p:blipFill>
        <p:spPr bwMode="auto">
          <a:xfrm>
            <a:off x="1371600" y="1556712"/>
            <a:ext cx="6400800" cy="3402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77542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E6A5EF0-DB50-45F8-91EA-E795669923E4}"/>
              </a:ext>
            </a:extLst>
          </p:cNvPr>
          <p:cNvPicPr/>
          <p:nvPr/>
        </p:nvPicPr>
        <p:blipFill>
          <a:blip r:embed="rId2"/>
          <a:stretch>
            <a:fillRect/>
          </a:stretch>
        </p:blipFill>
        <p:spPr>
          <a:xfrm>
            <a:off x="1981200" y="1094601"/>
            <a:ext cx="5358384" cy="3840480"/>
          </a:xfrm>
          <a:prstGeom prst="rect">
            <a:avLst/>
          </a:prstGeom>
        </p:spPr>
      </p:pic>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TextBox 6">
            <a:extLst>
              <a:ext uri="{FF2B5EF4-FFF2-40B4-BE49-F238E27FC236}">
                <a16:creationId xmlns:a16="http://schemas.microsoft.com/office/drawing/2014/main" id="{DA6388B8-948E-7534-84CE-5DD75410C0B4}"/>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III. THIẾT KẾ PHẦN CỨNG</a:t>
            </a:r>
          </a:p>
        </p:txBody>
      </p:sp>
      <p:sp>
        <p:nvSpPr>
          <p:cNvPr id="10" name="TextBox 9">
            <a:extLst>
              <a:ext uri="{FF2B5EF4-FFF2-40B4-BE49-F238E27FC236}">
                <a16:creationId xmlns:a16="http://schemas.microsoft.com/office/drawing/2014/main" id="{E849452C-AB6A-8D38-5EDA-46EF2F33AA64}"/>
              </a:ext>
            </a:extLst>
          </p:cNvPr>
          <p:cNvSpPr txBox="1"/>
          <p:nvPr/>
        </p:nvSpPr>
        <p:spPr>
          <a:xfrm>
            <a:off x="929372" y="1033492"/>
            <a:ext cx="7285256" cy="523220"/>
          </a:xfrm>
          <a:prstGeom prst="rect">
            <a:avLst/>
          </a:prstGeom>
          <a:noFill/>
        </p:spPr>
        <p:txBody>
          <a:bodyPr wrap="square" rtlCol="0">
            <a:spAutoFit/>
          </a:bodyPr>
          <a:lstStyle/>
          <a:p>
            <a:pPr algn="l"/>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Tầng</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vi-VN"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bàn tay</a:t>
            </a:r>
            <a:endPar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6276FB34-D7B1-E972-C1FF-A6FD37155C5F}"/>
              </a:ext>
            </a:extLst>
          </p:cNvPr>
          <p:cNvPicPr>
            <a:picLocks noChangeAspect="1"/>
          </p:cNvPicPr>
          <p:nvPr/>
        </p:nvPicPr>
        <p:blipFill>
          <a:blip r:embed="rId3"/>
          <a:stretch>
            <a:fillRect/>
          </a:stretch>
        </p:blipFill>
        <p:spPr>
          <a:xfrm>
            <a:off x="222915" y="137160"/>
            <a:ext cx="495173" cy="640080"/>
          </a:xfrm>
          <a:prstGeom prst="rect">
            <a:avLst/>
          </a:prstGeom>
        </p:spPr>
      </p:pic>
      <p:pic>
        <p:nvPicPr>
          <p:cNvPr id="13" name="Picture 2" descr="Điện Điện tử - Sư phạm Kỹ thuật Tp. HCM - Home | Facebook">
            <a:extLst>
              <a:ext uri="{FF2B5EF4-FFF2-40B4-BE49-F238E27FC236}">
                <a16:creationId xmlns:a16="http://schemas.microsoft.com/office/drawing/2014/main" id="{FEDD71CD-C7B1-4928-AD86-14B54B1170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0806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TextBox 6">
            <a:extLst>
              <a:ext uri="{FF2B5EF4-FFF2-40B4-BE49-F238E27FC236}">
                <a16:creationId xmlns:a16="http://schemas.microsoft.com/office/drawing/2014/main" id="{DA6388B8-948E-7534-84CE-5DD75410C0B4}"/>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III. THIẾT KẾ PHẦN CỨNG</a:t>
            </a:r>
          </a:p>
        </p:txBody>
      </p:sp>
      <p:sp>
        <p:nvSpPr>
          <p:cNvPr id="10" name="TextBox 9">
            <a:extLst>
              <a:ext uri="{FF2B5EF4-FFF2-40B4-BE49-F238E27FC236}">
                <a16:creationId xmlns:a16="http://schemas.microsoft.com/office/drawing/2014/main" id="{E849452C-AB6A-8D38-5EDA-46EF2F33AA64}"/>
              </a:ext>
            </a:extLst>
          </p:cNvPr>
          <p:cNvSpPr txBox="1"/>
          <p:nvPr/>
        </p:nvSpPr>
        <p:spPr>
          <a:xfrm>
            <a:off x="929372" y="1033492"/>
            <a:ext cx="7285256" cy="523220"/>
          </a:xfrm>
          <a:prstGeom prst="rect">
            <a:avLst/>
          </a:prstGeom>
          <a:noFill/>
        </p:spPr>
        <p:txBody>
          <a:bodyPr wrap="square" rtlCol="0">
            <a:spAutoFit/>
          </a:bodyPr>
          <a:lstStyle/>
          <a:p>
            <a:pPr algn="l"/>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Tầng</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vi-VN"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bàn tay</a:t>
            </a:r>
            <a:endPar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6276FB34-D7B1-E972-C1FF-A6FD37155C5F}"/>
              </a:ext>
            </a:extLst>
          </p:cNvPr>
          <p:cNvPicPr>
            <a:picLocks noChangeAspect="1"/>
          </p:cNvPicPr>
          <p:nvPr/>
        </p:nvPicPr>
        <p:blipFill>
          <a:blip r:embed="rId2"/>
          <a:stretch>
            <a:fillRect/>
          </a:stretch>
        </p:blipFill>
        <p:spPr>
          <a:xfrm>
            <a:off x="222915" y="137160"/>
            <a:ext cx="495173" cy="640080"/>
          </a:xfrm>
          <a:prstGeom prst="rect">
            <a:avLst/>
          </a:prstGeom>
        </p:spPr>
      </p:pic>
      <p:pic>
        <p:nvPicPr>
          <p:cNvPr id="13" name="Picture 2" descr="Điện Điện tử - Sư phạm Kỹ thuật Tp. HCM - Home | Facebook">
            <a:extLst>
              <a:ext uri="{FF2B5EF4-FFF2-40B4-BE49-F238E27FC236}">
                <a16:creationId xmlns:a16="http://schemas.microsoft.com/office/drawing/2014/main" id="{FEDD71CD-C7B1-4928-AD86-14B54B1170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6614462-EBB0-48E6-9F4A-7F3B9718EF9B}"/>
              </a:ext>
            </a:extLst>
          </p:cNvPr>
          <p:cNvPicPr>
            <a:picLocks noChangeAspect="1"/>
          </p:cNvPicPr>
          <p:nvPr/>
        </p:nvPicPr>
        <p:blipFill>
          <a:blip r:embed="rId4"/>
          <a:stretch>
            <a:fillRect/>
          </a:stretch>
        </p:blipFill>
        <p:spPr>
          <a:xfrm>
            <a:off x="4495800" y="1664374"/>
            <a:ext cx="3657600" cy="2737562"/>
          </a:xfrm>
          <a:prstGeom prst="rect">
            <a:avLst/>
          </a:prstGeom>
          <a:ln>
            <a:solidFill>
              <a:schemeClr val="bg1"/>
            </a:solidFill>
          </a:ln>
        </p:spPr>
      </p:pic>
      <p:pic>
        <p:nvPicPr>
          <p:cNvPr id="5" name="Picture 4">
            <a:extLst>
              <a:ext uri="{FF2B5EF4-FFF2-40B4-BE49-F238E27FC236}">
                <a16:creationId xmlns:a16="http://schemas.microsoft.com/office/drawing/2014/main" id="{00EA003D-02BC-4B7C-B920-539C90CEC646}"/>
              </a:ext>
            </a:extLst>
          </p:cNvPr>
          <p:cNvPicPr>
            <a:picLocks noChangeAspect="1"/>
          </p:cNvPicPr>
          <p:nvPr/>
        </p:nvPicPr>
        <p:blipFill rotWithShape="1">
          <a:blip r:embed="rId5"/>
          <a:srcRect t="2617"/>
          <a:stretch/>
        </p:blipFill>
        <p:spPr>
          <a:xfrm>
            <a:off x="838200" y="1664374"/>
            <a:ext cx="3657600" cy="2737562"/>
          </a:xfrm>
          <a:prstGeom prst="rect">
            <a:avLst/>
          </a:prstGeom>
          <a:ln>
            <a:solidFill>
              <a:schemeClr val="bg1"/>
            </a:solidFill>
          </a:ln>
        </p:spPr>
      </p:pic>
    </p:spTree>
    <p:extLst>
      <p:ext uri="{BB962C8B-B14F-4D97-AF65-F5344CB8AC3E}">
        <p14:creationId xmlns:p14="http://schemas.microsoft.com/office/powerpoint/2010/main" val="335596091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TextBox 6">
            <a:extLst>
              <a:ext uri="{FF2B5EF4-FFF2-40B4-BE49-F238E27FC236}">
                <a16:creationId xmlns:a16="http://schemas.microsoft.com/office/drawing/2014/main" id="{DA6388B8-948E-7534-84CE-5DD75410C0B4}"/>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III. THIẾT KẾ PHẦN CỨNG</a:t>
            </a:r>
          </a:p>
        </p:txBody>
      </p:sp>
      <p:sp>
        <p:nvSpPr>
          <p:cNvPr id="10" name="TextBox 9">
            <a:extLst>
              <a:ext uri="{FF2B5EF4-FFF2-40B4-BE49-F238E27FC236}">
                <a16:creationId xmlns:a16="http://schemas.microsoft.com/office/drawing/2014/main" id="{E849452C-AB6A-8D38-5EDA-46EF2F33AA64}"/>
              </a:ext>
            </a:extLst>
          </p:cNvPr>
          <p:cNvSpPr txBox="1"/>
          <p:nvPr/>
        </p:nvSpPr>
        <p:spPr>
          <a:xfrm>
            <a:off x="929372" y="1033492"/>
            <a:ext cx="7285256" cy="523220"/>
          </a:xfrm>
          <a:prstGeom prst="rect">
            <a:avLst/>
          </a:prstGeom>
          <a:noFill/>
        </p:spPr>
        <p:txBody>
          <a:bodyPr wrap="square" rtlCol="0">
            <a:spAutoFit/>
          </a:bodyPr>
          <a:lstStyle/>
          <a:p>
            <a:pPr algn="l"/>
            <a:r>
              <a:rPr lang="vi-VN"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Tầng động cơ</a:t>
            </a:r>
            <a:endPar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6276FB34-D7B1-E972-C1FF-A6FD37155C5F}"/>
              </a:ext>
            </a:extLst>
          </p:cNvPr>
          <p:cNvPicPr>
            <a:picLocks noChangeAspect="1"/>
          </p:cNvPicPr>
          <p:nvPr/>
        </p:nvPicPr>
        <p:blipFill>
          <a:blip r:embed="rId2"/>
          <a:stretch>
            <a:fillRect/>
          </a:stretch>
        </p:blipFill>
        <p:spPr>
          <a:xfrm>
            <a:off x="222915" y="137160"/>
            <a:ext cx="495173" cy="640080"/>
          </a:xfrm>
          <a:prstGeom prst="rect">
            <a:avLst/>
          </a:prstGeom>
        </p:spPr>
      </p:pic>
      <p:pic>
        <p:nvPicPr>
          <p:cNvPr id="13" name="Picture 2" descr="Điện Điện tử - Sư phạm Kỹ thuật Tp. HCM - Home | Facebook">
            <a:extLst>
              <a:ext uri="{FF2B5EF4-FFF2-40B4-BE49-F238E27FC236}">
                <a16:creationId xmlns:a16="http://schemas.microsoft.com/office/drawing/2014/main" id="{FEDD71CD-C7B1-4928-AD86-14B54B1170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8930C93-8017-4D64-B99B-50B7FFCDA9C0}"/>
              </a:ext>
            </a:extLst>
          </p:cNvPr>
          <p:cNvPicPr/>
          <p:nvPr/>
        </p:nvPicPr>
        <p:blipFill rotWithShape="1">
          <a:blip r:embed="rId4"/>
          <a:srcRect l="9760" r="5601"/>
          <a:stretch/>
        </p:blipFill>
        <p:spPr>
          <a:xfrm>
            <a:off x="972044" y="1824990"/>
            <a:ext cx="3566160" cy="2560320"/>
          </a:xfrm>
          <a:prstGeom prst="rect">
            <a:avLst/>
          </a:prstGeom>
        </p:spPr>
      </p:pic>
      <p:pic>
        <p:nvPicPr>
          <p:cNvPr id="9" name="Picture 8">
            <a:extLst>
              <a:ext uri="{FF2B5EF4-FFF2-40B4-BE49-F238E27FC236}">
                <a16:creationId xmlns:a16="http://schemas.microsoft.com/office/drawing/2014/main" id="{9C618B30-1CF8-4938-ACEE-3726B75482DE}"/>
              </a:ext>
            </a:extLst>
          </p:cNvPr>
          <p:cNvPicPr/>
          <p:nvPr/>
        </p:nvPicPr>
        <p:blipFill rotWithShape="1">
          <a:blip r:embed="rId5"/>
          <a:srcRect l="3089" r="3721"/>
          <a:stretch/>
        </p:blipFill>
        <p:spPr>
          <a:xfrm>
            <a:off x="4678949" y="1733550"/>
            <a:ext cx="3566160" cy="2560320"/>
          </a:xfrm>
          <a:prstGeom prst="rect">
            <a:avLst/>
          </a:prstGeom>
        </p:spPr>
      </p:pic>
    </p:spTree>
    <p:extLst>
      <p:ext uri="{BB962C8B-B14F-4D97-AF65-F5344CB8AC3E}">
        <p14:creationId xmlns:p14="http://schemas.microsoft.com/office/powerpoint/2010/main" val="1721477972"/>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5BA0E97-F7A4-4AD4-9ECF-D3C0DC269DC7}"/>
              </a:ext>
            </a:extLst>
          </p:cNvPr>
          <p:cNvPicPr/>
          <p:nvPr/>
        </p:nvPicPr>
        <p:blipFill>
          <a:blip r:embed="rId2"/>
          <a:stretch>
            <a:fillRect/>
          </a:stretch>
        </p:blipFill>
        <p:spPr>
          <a:xfrm>
            <a:off x="929372" y="1547187"/>
            <a:ext cx="1874520" cy="1645920"/>
          </a:xfrm>
          <a:prstGeom prst="rect">
            <a:avLst/>
          </a:prstGeom>
        </p:spPr>
      </p:pic>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TextBox 6">
            <a:extLst>
              <a:ext uri="{FF2B5EF4-FFF2-40B4-BE49-F238E27FC236}">
                <a16:creationId xmlns:a16="http://schemas.microsoft.com/office/drawing/2014/main" id="{DA6388B8-948E-7534-84CE-5DD75410C0B4}"/>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III. THIẾT KẾ PHẦN CỨNG</a:t>
            </a:r>
          </a:p>
        </p:txBody>
      </p:sp>
      <p:sp>
        <p:nvSpPr>
          <p:cNvPr id="10" name="TextBox 9">
            <a:extLst>
              <a:ext uri="{FF2B5EF4-FFF2-40B4-BE49-F238E27FC236}">
                <a16:creationId xmlns:a16="http://schemas.microsoft.com/office/drawing/2014/main" id="{E849452C-AB6A-8D38-5EDA-46EF2F33AA64}"/>
              </a:ext>
            </a:extLst>
          </p:cNvPr>
          <p:cNvSpPr txBox="1"/>
          <p:nvPr/>
        </p:nvSpPr>
        <p:spPr>
          <a:xfrm>
            <a:off x="929372" y="1033492"/>
            <a:ext cx="7285256" cy="523220"/>
          </a:xfrm>
          <a:prstGeom prst="rect">
            <a:avLst/>
          </a:prstGeom>
          <a:noFill/>
        </p:spPr>
        <p:txBody>
          <a:bodyPr wrap="square" rtlCol="0">
            <a:spAutoFit/>
          </a:bodyPr>
          <a:lstStyle/>
          <a:p>
            <a:pPr algn="l"/>
            <a:r>
              <a:rPr lang="vi-VN"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Tầng động cơ</a:t>
            </a:r>
            <a:endPar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6276FB34-D7B1-E972-C1FF-A6FD37155C5F}"/>
              </a:ext>
            </a:extLst>
          </p:cNvPr>
          <p:cNvPicPr>
            <a:picLocks noChangeAspect="1"/>
          </p:cNvPicPr>
          <p:nvPr/>
        </p:nvPicPr>
        <p:blipFill>
          <a:blip r:embed="rId3"/>
          <a:stretch>
            <a:fillRect/>
          </a:stretch>
        </p:blipFill>
        <p:spPr>
          <a:xfrm>
            <a:off x="222915" y="137160"/>
            <a:ext cx="495173" cy="640080"/>
          </a:xfrm>
          <a:prstGeom prst="rect">
            <a:avLst/>
          </a:prstGeom>
        </p:spPr>
      </p:pic>
      <p:pic>
        <p:nvPicPr>
          <p:cNvPr id="13" name="Picture 2" descr="Điện Điện tử - Sư phạm Kỹ thuật Tp. HCM - Home | Facebook">
            <a:extLst>
              <a:ext uri="{FF2B5EF4-FFF2-40B4-BE49-F238E27FC236}">
                <a16:creationId xmlns:a16="http://schemas.microsoft.com/office/drawing/2014/main" id="{FEDD71CD-C7B1-4928-AD86-14B54B1170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sp>
        <p:nvSpPr>
          <p:cNvPr id="2" name="Cross 1">
            <a:extLst>
              <a:ext uri="{FF2B5EF4-FFF2-40B4-BE49-F238E27FC236}">
                <a16:creationId xmlns:a16="http://schemas.microsoft.com/office/drawing/2014/main" id="{4204C33A-D215-45F2-B6B1-39A7063423A1}"/>
              </a:ext>
            </a:extLst>
          </p:cNvPr>
          <p:cNvSpPr/>
          <p:nvPr/>
        </p:nvSpPr>
        <p:spPr bwMode="auto">
          <a:xfrm>
            <a:off x="2946648" y="2037100"/>
            <a:ext cx="457200" cy="457200"/>
          </a:xfrm>
          <a:prstGeom prst="plus">
            <a:avLst>
              <a:gd name="adj" fmla="val 36667"/>
            </a:avLst>
          </a:prstGeom>
          <a:solidFill>
            <a:srgbClr val="FF0000"/>
          </a:solid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dirty="0">
              <a:ln>
                <a:noFill/>
              </a:ln>
              <a:solidFill>
                <a:srgbClr val="FF0000"/>
              </a:solidFill>
              <a:effectLst/>
              <a:latin typeface="Gill Sans" charset="0"/>
              <a:ea typeface="ヒラギノ角ゴ ProN W3" charset="0"/>
              <a:cs typeface="ヒラギノ角ゴ ProN W3" charset="0"/>
              <a:sym typeface="Gill Sans" charset="0"/>
            </a:endParaRPr>
          </a:p>
        </p:txBody>
      </p:sp>
      <p:pic>
        <p:nvPicPr>
          <p:cNvPr id="15" name="Picture 14">
            <a:extLst>
              <a:ext uri="{FF2B5EF4-FFF2-40B4-BE49-F238E27FC236}">
                <a16:creationId xmlns:a16="http://schemas.microsoft.com/office/drawing/2014/main" id="{AD113F64-2A6E-4109-999D-5259FAAB46E8}"/>
              </a:ext>
            </a:extLst>
          </p:cNvPr>
          <p:cNvPicPr/>
          <p:nvPr/>
        </p:nvPicPr>
        <p:blipFill>
          <a:blip r:embed="rId5"/>
          <a:stretch>
            <a:fillRect/>
          </a:stretch>
        </p:blipFill>
        <p:spPr>
          <a:xfrm>
            <a:off x="3546290" y="1547187"/>
            <a:ext cx="2020824" cy="1645920"/>
          </a:xfrm>
          <a:prstGeom prst="rect">
            <a:avLst/>
          </a:prstGeom>
        </p:spPr>
      </p:pic>
      <p:sp>
        <p:nvSpPr>
          <p:cNvPr id="3" name="Arrow: Right 2">
            <a:extLst>
              <a:ext uri="{FF2B5EF4-FFF2-40B4-BE49-F238E27FC236}">
                <a16:creationId xmlns:a16="http://schemas.microsoft.com/office/drawing/2014/main" id="{9A979A81-AF8C-4EAA-BD0F-FDEDC7D4AC6A}"/>
              </a:ext>
            </a:extLst>
          </p:cNvPr>
          <p:cNvSpPr/>
          <p:nvPr/>
        </p:nvSpPr>
        <p:spPr bwMode="auto">
          <a:xfrm>
            <a:off x="5728519" y="2037100"/>
            <a:ext cx="457200" cy="457200"/>
          </a:xfrm>
          <a:prstGeom prst="rightArrow">
            <a:avLst>
              <a:gd name="adj1" fmla="val 40000"/>
              <a:gd name="adj2" fmla="val 26667"/>
            </a:avLst>
          </a:prstGeom>
          <a:solidFill>
            <a:srgbClr val="FF0000"/>
          </a:solid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4" name="Picture 3">
            <a:extLst>
              <a:ext uri="{FF2B5EF4-FFF2-40B4-BE49-F238E27FC236}">
                <a16:creationId xmlns:a16="http://schemas.microsoft.com/office/drawing/2014/main" id="{B43A4B41-13C8-4321-A966-D9231A6AA29B}"/>
              </a:ext>
            </a:extLst>
          </p:cNvPr>
          <p:cNvPicPr>
            <a:picLocks noChangeAspect="1"/>
          </p:cNvPicPr>
          <p:nvPr/>
        </p:nvPicPr>
        <p:blipFill>
          <a:blip r:embed="rId6"/>
          <a:stretch>
            <a:fillRect/>
          </a:stretch>
        </p:blipFill>
        <p:spPr>
          <a:xfrm>
            <a:off x="6294272" y="1556712"/>
            <a:ext cx="2015248" cy="1645920"/>
          </a:xfrm>
          <a:prstGeom prst="rect">
            <a:avLst/>
          </a:prstGeom>
        </p:spPr>
      </p:pic>
      <p:sp>
        <p:nvSpPr>
          <p:cNvPr id="5" name="Arrow: Bent 4">
            <a:extLst>
              <a:ext uri="{FF2B5EF4-FFF2-40B4-BE49-F238E27FC236}">
                <a16:creationId xmlns:a16="http://schemas.microsoft.com/office/drawing/2014/main" id="{8E18FA22-501E-4EF8-9F01-2B799EEAF36A}"/>
              </a:ext>
            </a:extLst>
          </p:cNvPr>
          <p:cNvSpPr/>
          <p:nvPr/>
        </p:nvSpPr>
        <p:spPr bwMode="auto">
          <a:xfrm flipH="1" flipV="1">
            <a:off x="5728519" y="3211173"/>
            <a:ext cx="1701249" cy="770929"/>
          </a:xfrm>
          <a:prstGeom prst="bentArrow">
            <a:avLst>
              <a:gd name="adj1" fmla="val 21250"/>
              <a:gd name="adj2" fmla="val 24922"/>
              <a:gd name="adj3" fmla="val 17426"/>
              <a:gd name="adj4" fmla="val 27935"/>
            </a:avLst>
          </a:prstGeom>
          <a:solidFill>
            <a:srgbClr val="FF0000"/>
          </a:solid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6" name="Picture 15">
            <a:extLst>
              <a:ext uri="{FF2B5EF4-FFF2-40B4-BE49-F238E27FC236}">
                <a16:creationId xmlns:a16="http://schemas.microsoft.com/office/drawing/2014/main" id="{592F2233-235F-4794-A351-BBBA742EBB49}"/>
              </a:ext>
            </a:extLst>
          </p:cNvPr>
          <p:cNvPicPr/>
          <p:nvPr/>
        </p:nvPicPr>
        <p:blipFill>
          <a:blip r:embed="rId7"/>
          <a:stretch>
            <a:fillRect/>
          </a:stretch>
        </p:blipFill>
        <p:spPr>
          <a:xfrm>
            <a:off x="3360501" y="3202632"/>
            <a:ext cx="2212848" cy="1645920"/>
          </a:xfrm>
          <a:prstGeom prst="rect">
            <a:avLst/>
          </a:prstGeom>
        </p:spPr>
      </p:pic>
      <p:pic>
        <p:nvPicPr>
          <p:cNvPr id="17" name="Picture 16">
            <a:extLst>
              <a:ext uri="{FF2B5EF4-FFF2-40B4-BE49-F238E27FC236}">
                <a16:creationId xmlns:a16="http://schemas.microsoft.com/office/drawing/2014/main" id="{310DAC4B-053E-4034-ADDF-604DE14ECDD1}"/>
              </a:ext>
            </a:extLst>
          </p:cNvPr>
          <p:cNvPicPr/>
          <p:nvPr/>
        </p:nvPicPr>
        <p:blipFill>
          <a:blip r:embed="rId8"/>
          <a:stretch>
            <a:fillRect/>
          </a:stretch>
        </p:blipFill>
        <p:spPr>
          <a:xfrm>
            <a:off x="929372" y="3226148"/>
            <a:ext cx="2322576" cy="1645920"/>
          </a:xfrm>
          <a:prstGeom prst="rect">
            <a:avLst/>
          </a:prstGeom>
        </p:spPr>
      </p:pic>
    </p:spTree>
    <p:extLst>
      <p:ext uri="{BB962C8B-B14F-4D97-AF65-F5344CB8AC3E}">
        <p14:creationId xmlns:p14="http://schemas.microsoft.com/office/powerpoint/2010/main" val="23047019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1000" fill="hold"/>
                                        <p:tgtEl>
                                          <p:spTgt spid="5"/>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1000"/>
                                        <p:tgtEl>
                                          <p:spTgt spid="16"/>
                                        </p:tgtEl>
                                      </p:cBhvr>
                                    </p:animEffect>
                                    <p:anim calcmode="lin" valueType="num">
                                      <p:cBhvr>
                                        <p:cTn id="37" dur="1000" fill="hold"/>
                                        <p:tgtEl>
                                          <p:spTgt spid="16"/>
                                        </p:tgtEl>
                                        <p:attrNameLst>
                                          <p:attrName>ppt_x</p:attrName>
                                        </p:attrNameLst>
                                      </p:cBhvr>
                                      <p:tavLst>
                                        <p:tav tm="0">
                                          <p:val>
                                            <p:strVal val="#ppt_x"/>
                                          </p:val>
                                        </p:tav>
                                        <p:tav tm="100000">
                                          <p:val>
                                            <p:strVal val="#ppt_x"/>
                                          </p:val>
                                        </p:tav>
                                      </p:tavLst>
                                    </p:anim>
                                    <p:anim calcmode="lin" valueType="num">
                                      <p:cBhvr>
                                        <p:cTn id="38" dur="1000" fill="hold"/>
                                        <p:tgtEl>
                                          <p:spTgt spid="16"/>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1000"/>
                                        <p:tgtEl>
                                          <p:spTgt spid="17"/>
                                        </p:tgtEl>
                                      </p:cBhvr>
                                    </p:animEffect>
                                    <p:anim calcmode="lin" valueType="num">
                                      <p:cBhvr>
                                        <p:cTn id="42" dur="1000" fill="hold"/>
                                        <p:tgtEl>
                                          <p:spTgt spid="17"/>
                                        </p:tgtEl>
                                        <p:attrNameLst>
                                          <p:attrName>ppt_x</p:attrName>
                                        </p:attrNameLst>
                                      </p:cBhvr>
                                      <p:tavLst>
                                        <p:tav tm="0">
                                          <p:val>
                                            <p:strVal val="#ppt_x"/>
                                          </p:val>
                                        </p:tav>
                                        <p:tav tm="100000">
                                          <p:val>
                                            <p:strVal val="#ppt_x"/>
                                          </p:val>
                                        </p:tav>
                                      </p:tavLst>
                                    </p:anim>
                                    <p:anim calcmode="lin" valueType="num">
                                      <p:cBhvr>
                                        <p:cTn id="4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TextBox 6">
            <a:extLst>
              <a:ext uri="{FF2B5EF4-FFF2-40B4-BE49-F238E27FC236}">
                <a16:creationId xmlns:a16="http://schemas.microsoft.com/office/drawing/2014/main" id="{DA6388B8-948E-7534-84CE-5DD75410C0B4}"/>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III. THIẾT KẾ PHẦN CỨNG</a:t>
            </a:r>
          </a:p>
        </p:txBody>
      </p:sp>
      <p:sp>
        <p:nvSpPr>
          <p:cNvPr id="10" name="TextBox 9">
            <a:extLst>
              <a:ext uri="{FF2B5EF4-FFF2-40B4-BE49-F238E27FC236}">
                <a16:creationId xmlns:a16="http://schemas.microsoft.com/office/drawing/2014/main" id="{E849452C-AB6A-8D38-5EDA-46EF2F33AA64}"/>
              </a:ext>
            </a:extLst>
          </p:cNvPr>
          <p:cNvSpPr txBox="1"/>
          <p:nvPr/>
        </p:nvSpPr>
        <p:spPr>
          <a:xfrm>
            <a:off x="929372" y="1033492"/>
            <a:ext cx="7285256" cy="523220"/>
          </a:xfrm>
          <a:prstGeom prst="rect">
            <a:avLst/>
          </a:prstGeom>
          <a:noFill/>
        </p:spPr>
        <p:txBody>
          <a:bodyPr wrap="square" rtlCol="0">
            <a:spAutoFit/>
          </a:bodyPr>
          <a:lstStyle/>
          <a:p>
            <a:pPr algn="l"/>
            <a:r>
              <a:rPr lang="vi-VN"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Tầng động cơ</a:t>
            </a:r>
            <a:endPar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6276FB34-D7B1-E972-C1FF-A6FD37155C5F}"/>
              </a:ext>
            </a:extLst>
          </p:cNvPr>
          <p:cNvPicPr>
            <a:picLocks noChangeAspect="1"/>
          </p:cNvPicPr>
          <p:nvPr/>
        </p:nvPicPr>
        <p:blipFill>
          <a:blip r:embed="rId2"/>
          <a:stretch>
            <a:fillRect/>
          </a:stretch>
        </p:blipFill>
        <p:spPr>
          <a:xfrm>
            <a:off x="222915" y="137160"/>
            <a:ext cx="495173" cy="640080"/>
          </a:xfrm>
          <a:prstGeom prst="rect">
            <a:avLst/>
          </a:prstGeom>
        </p:spPr>
      </p:pic>
      <p:pic>
        <p:nvPicPr>
          <p:cNvPr id="13" name="Picture 2" descr="Điện Điện tử - Sư phạm Kỹ thuật Tp. HCM - Home | Facebook">
            <a:extLst>
              <a:ext uri="{FF2B5EF4-FFF2-40B4-BE49-F238E27FC236}">
                <a16:creationId xmlns:a16="http://schemas.microsoft.com/office/drawing/2014/main" id="{FEDD71CD-C7B1-4928-AD86-14B54B1170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7D2A3725-3287-4311-98A4-51E6FBEEF4BB}"/>
              </a:ext>
            </a:extLst>
          </p:cNvPr>
          <p:cNvPicPr/>
          <p:nvPr/>
        </p:nvPicPr>
        <p:blipFill rotWithShape="1">
          <a:blip r:embed="rId4"/>
          <a:srcRect l="2947" r="2775"/>
          <a:stretch/>
        </p:blipFill>
        <p:spPr bwMode="auto">
          <a:xfrm>
            <a:off x="3429000" y="1033492"/>
            <a:ext cx="2240280" cy="1828800"/>
          </a:xfrm>
          <a:prstGeom prst="rect">
            <a:avLst/>
          </a:prstGeom>
          <a:ln>
            <a:noFill/>
          </a:ln>
          <a:extLst>
            <a:ext uri="{53640926-AAD7-44D8-BBD7-CCE9431645EC}">
              <a14:shadowObscured xmlns:a14="http://schemas.microsoft.com/office/drawing/2010/main"/>
            </a:ext>
          </a:extLst>
        </p:spPr>
      </p:pic>
      <p:pic>
        <p:nvPicPr>
          <p:cNvPr id="16" name="Picture 15">
            <a:extLst>
              <a:ext uri="{FF2B5EF4-FFF2-40B4-BE49-F238E27FC236}">
                <a16:creationId xmlns:a16="http://schemas.microsoft.com/office/drawing/2014/main" id="{D703B076-64C1-447D-B2C4-FCA6D681BB1C}"/>
              </a:ext>
            </a:extLst>
          </p:cNvPr>
          <p:cNvPicPr/>
          <p:nvPr/>
        </p:nvPicPr>
        <p:blipFill>
          <a:blip r:embed="rId5"/>
          <a:stretch>
            <a:fillRect/>
          </a:stretch>
        </p:blipFill>
        <p:spPr>
          <a:xfrm>
            <a:off x="5974348" y="1030217"/>
            <a:ext cx="2240280" cy="1828800"/>
          </a:xfrm>
          <a:prstGeom prst="rect">
            <a:avLst/>
          </a:prstGeom>
        </p:spPr>
      </p:pic>
      <p:pic>
        <p:nvPicPr>
          <p:cNvPr id="17" name="Picture 16">
            <a:extLst>
              <a:ext uri="{FF2B5EF4-FFF2-40B4-BE49-F238E27FC236}">
                <a16:creationId xmlns:a16="http://schemas.microsoft.com/office/drawing/2014/main" id="{BB1E43A8-D775-4AF2-A407-BDFA87D215EF}"/>
              </a:ext>
            </a:extLst>
          </p:cNvPr>
          <p:cNvPicPr/>
          <p:nvPr/>
        </p:nvPicPr>
        <p:blipFill rotWithShape="1">
          <a:blip r:embed="rId6"/>
          <a:srcRect l="6605" r="3976"/>
          <a:stretch/>
        </p:blipFill>
        <p:spPr bwMode="auto">
          <a:xfrm>
            <a:off x="3429000" y="2981384"/>
            <a:ext cx="2240280" cy="1828800"/>
          </a:xfrm>
          <a:prstGeom prst="rect">
            <a:avLst/>
          </a:prstGeom>
          <a:ln>
            <a:noFill/>
          </a:ln>
          <a:extLst>
            <a:ext uri="{53640926-AAD7-44D8-BBD7-CCE9431645EC}">
              <a14:shadowObscured xmlns:a14="http://schemas.microsoft.com/office/drawing/2010/main"/>
            </a:ext>
          </a:extLst>
        </p:spPr>
      </p:pic>
      <p:pic>
        <p:nvPicPr>
          <p:cNvPr id="18" name="Picture 17">
            <a:extLst>
              <a:ext uri="{FF2B5EF4-FFF2-40B4-BE49-F238E27FC236}">
                <a16:creationId xmlns:a16="http://schemas.microsoft.com/office/drawing/2014/main" id="{47975938-0C3C-4FEE-AAFF-66500E8B830F}"/>
              </a:ext>
            </a:extLst>
          </p:cNvPr>
          <p:cNvPicPr/>
          <p:nvPr/>
        </p:nvPicPr>
        <p:blipFill>
          <a:blip r:embed="rId7"/>
          <a:stretch>
            <a:fillRect/>
          </a:stretch>
        </p:blipFill>
        <p:spPr>
          <a:xfrm>
            <a:off x="5974348" y="2966471"/>
            <a:ext cx="2240280" cy="1828800"/>
          </a:xfrm>
          <a:prstGeom prst="rect">
            <a:avLst/>
          </a:prstGeom>
        </p:spPr>
      </p:pic>
      <p:sp>
        <p:nvSpPr>
          <p:cNvPr id="19" name="TextBox 18">
            <a:extLst>
              <a:ext uri="{FF2B5EF4-FFF2-40B4-BE49-F238E27FC236}">
                <a16:creationId xmlns:a16="http://schemas.microsoft.com/office/drawing/2014/main" id="{A5A3DC29-E543-418D-A568-C7F0CBFC963E}"/>
              </a:ext>
            </a:extLst>
          </p:cNvPr>
          <p:cNvSpPr txBox="1"/>
          <p:nvPr/>
        </p:nvSpPr>
        <p:spPr>
          <a:xfrm>
            <a:off x="929372" y="1778615"/>
            <a:ext cx="2130820" cy="338554"/>
          </a:xfrm>
          <a:prstGeom prst="rect">
            <a:avLst/>
          </a:prstGeom>
          <a:noFill/>
        </p:spPr>
        <p:txBody>
          <a:bodyPr wrap="square" rtlCol="0">
            <a:spAutoFit/>
          </a:bodyPr>
          <a:lstStyle/>
          <a:p>
            <a:pPr lvl="0" algn="l">
              <a:spcBef>
                <a:spcPts val="600"/>
              </a:spcBef>
              <a:spcAft>
                <a:spcPts val="600"/>
              </a:spcAft>
            </a:pPr>
            <a:r>
              <a:rPr lang="vi-VN" sz="1600" dirty="0">
                <a:effectLst/>
                <a:latin typeface="Times New Roman" panose="02020603050405020304" pitchFamily="18" charset="0"/>
                <a:ea typeface="MS Mincho" panose="02020609040205080304" pitchFamily="49" charset="-128"/>
                <a:cs typeface="Cordia New" panose="020B0304020202020204" pitchFamily="34" charset="-34"/>
              </a:rPr>
              <a:t>Bố tr</a:t>
            </a:r>
            <a:r>
              <a:rPr lang="vi-VN" sz="1600" dirty="0">
                <a:latin typeface="Times New Roman" panose="02020603050405020304" pitchFamily="18" charset="0"/>
                <a:ea typeface="MS Mincho" panose="02020609040205080304" pitchFamily="49" charset="-128"/>
                <a:cs typeface="Cordia New" panose="020B0304020202020204" pitchFamily="34" charset="-34"/>
              </a:rPr>
              <a:t>í động cơ</a:t>
            </a:r>
            <a:endParaRPr lang="vi-VN" sz="1600" dirty="0">
              <a:effectLst/>
              <a:latin typeface="Times New Roman" panose="02020603050405020304" pitchFamily="18" charset="0"/>
              <a:ea typeface="MS Mincho" panose="02020609040205080304" pitchFamily="49" charset="-128"/>
              <a:cs typeface="Cordia New" panose="020B0304020202020204" pitchFamily="34" charset="-34"/>
            </a:endParaRPr>
          </a:p>
        </p:txBody>
      </p:sp>
      <p:sp>
        <p:nvSpPr>
          <p:cNvPr id="20" name="TextBox 19">
            <a:extLst>
              <a:ext uri="{FF2B5EF4-FFF2-40B4-BE49-F238E27FC236}">
                <a16:creationId xmlns:a16="http://schemas.microsoft.com/office/drawing/2014/main" id="{89FF6A4C-8918-43DD-B9FA-9775E71A3DEA}"/>
              </a:ext>
            </a:extLst>
          </p:cNvPr>
          <p:cNvSpPr txBox="1"/>
          <p:nvPr/>
        </p:nvSpPr>
        <p:spPr>
          <a:xfrm>
            <a:off x="929372" y="3726507"/>
            <a:ext cx="2130820" cy="338554"/>
          </a:xfrm>
          <a:prstGeom prst="rect">
            <a:avLst/>
          </a:prstGeom>
          <a:noFill/>
        </p:spPr>
        <p:txBody>
          <a:bodyPr wrap="square" rtlCol="0">
            <a:spAutoFit/>
          </a:bodyPr>
          <a:lstStyle/>
          <a:p>
            <a:pPr lvl="0" algn="l">
              <a:spcBef>
                <a:spcPts val="600"/>
              </a:spcBef>
              <a:spcAft>
                <a:spcPts val="600"/>
              </a:spcAft>
            </a:pPr>
            <a:r>
              <a:rPr lang="vi-VN" sz="1600" dirty="0">
                <a:latin typeface="Times New Roman" panose="02020603050405020304" pitchFamily="18" charset="0"/>
                <a:ea typeface="MS Mincho" panose="02020609040205080304" pitchFamily="49" charset="-128"/>
                <a:cs typeface="Cordia New" panose="020B0304020202020204" pitchFamily="34" charset="-34"/>
              </a:rPr>
              <a:t>Lắp ghép tầng động cơ</a:t>
            </a:r>
            <a:endParaRPr lang="vi-VN" sz="1600" dirty="0">
              <a:effectLst/>
              <a:latin typeface="Times New Roman" panose="02020603050405020304" pitchFamily="18" charset="0"/>
              <a:ea typeface="MS Mincho" panose="02020609040205080304" pitchFamily="49" charset="-128"/>
              <a:cs typeface="Cordia New" panose="020B0304020202020204" pitchFamily="34" charset="-34"/>
            </a:endParaRPr>
          </a:p>
        </p:txBody>
      </p:sp>
    </p:spTree>
    <p:extLst>
      <p:ext uri="{BB962C8B-B14F-4D97-AF65-F5344CB8AC3E}">
        <p14:creationId xmlns:p14="http://schemas.microsoft.com/office/powerpoint/2010/main" val="17783511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TextBox 6">
            <a:extLst>
              <a:ext uri="{FF2B5EF4-FFF2-40B4-BE49-F238E27FC236}">
                <a16:creationId xmlns:a16="http://schemas.microsoft.com/office/drawing/2014/main" id="{DA6388B8-948E-7534-84CE-5DD75410C0B4}"/>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III. THIẾT KẾ PHẦN CỨNG</a:t>
            </a:r>
          </a:p>
        </p:txBody>
      </p:sp>
      <p:sp>
        <p:nvSpPr>
          <p:cNvPr id="10" name="TextBox 9">
            <a:extLst>
              <a:ext uri="{FF2B5EF4-FFF2-40B4-BE49-F238E27FC236}">
                <a16:creationId xmlns:a16="http://schemas.microsoft.com/office/drawing/2014/main" id="{E849452C-AB6A-8D38-5EDA-46EF2F33AA64}"/>
              </a:ext>
            </a:extLst>
          </p:cNvPr>
          <p:cNvSpPr txBox="1"/>
          <p:nvPr/>
        </p:nvSpPr>
        <p:spPr>
          <a:xfrm>
            <a:off x="929372" y="1033492"/>
            <a:ext cx="7285256" cy="523220"/>
          </a:xfrm>
          <a:prstGeom prst="rect">
            <a:avLst/>
          </a:prstGeom>
          <a:noFill/>
        </p:spPr>
        <p:txBody>
          <a:bodyPr wrap="square" rtlCol="0">
            <a:spAutoFit/>
          </a:bodyPr>
          <a:lstStyle/>
          <a:p>
            <a:pPr algn="l"/>
            <a:r>
              <a:rPr lang="vi-VN"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Tầng mạch điện</a:t>
            </a:r>
            <a:endPar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6276FB34-D7B1-E972-C1FF-A6FD37155C5F}"/>
              </a:ext>
            </a:extLst>
          </p:cNvPr>
          <p:cNvPicPr>
            <a:picLocks noChangeAspect="1"/>
          </p:cNvPicPr>
          <p:nvPr/>
        </p:nvPicPr>
        <p:blipFill>
          <a:blip r:embed="rId2"/>
          <a:stretch>
            <a:fillRect/>
          </a:stretch>
        </p:blipFill>
        <p:spPr>
          <a:xfrm>
            <a:off x="222915" y="137160"/>
            <a:ext cx="495173" cy="640080"/>
          </a:xfrm>
          <a:prstGeom prst="rect">
            <a:avLst/>
          </a:prstGeom>
        </p:spPr>
      </p:pic>
      <p:pic>
        <p:nvPicPr>
          <p:cNvPr id="13" name="Picture 2" descr="Điện Điện tử - Sư phạm Kỹ thuật Tp. HCM - Home | Facebook">
            <a:extLst>
              <a:ext uri="{FF2B5EF4-FFF2-40B4-BE49-F238E27FC236}">
                <a16:creationId xmlns:a16="http://schemas.microsoft.com/office/drawing/2014/main" id="{FEDD71CD-C7B1-4928-AD86-14B54B1170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3C48A3F-09F2-4C27-8B80-6B7C8F2B6B62}"/>
              </a:ext>
            </a:extLst>
          </p:cNvPr>
          <p:cNvPicPr>
            <a:picLocks noChangeAspect="1"/>
          </p:cNvPicPr>
          <p:nvPr/>
        </p:nvPicPr>
        <p:blipFill rotWithShape="1">
          <a:blip r:embed="rId4"/>
          <a:srcRect l="5148" r="8552"/>
          <a:stretch/>
        </p:blipFill>
        <p:spPr>
          <a:xfrm>
            <a:off x="929372" y="1556712"/>
            <a:ext cx="3581400" cy="3200400"/>
          </a:xfrm>
          <a:prstGeom prst="rect">
            <a:avLst/>
          </a:prstGeom>
        </p:spPr>
      </p:pic>
      <p:pic>
        <p:nvPicPr>
          <p:cNvPr id="5" name="Picture 4">
            <a:extLst>
              <a:ext uri="{FF2B5EF4-FFF2-40B4-BE49-F238E27FC236}">
                <a16:creationId xmlns:a16="http://schemas.microsoft.com/office/drawing/2014/main" id="{7E707EC8-BC3B-457F-ABCA-872E1D4A0EFA}"/>
              </a:ext>
            </a:extLst>
          </p:cNvPr>
          <p:cNvPicPr>
            <a:picLocks noChangeAspect="1"/>
          </p:cNvPicPr>
          <p:nvPr/>
        </p:nvPicPr>
        <p:blipFill rotWithShape="1">
          <a:blip r:embed="rId5"/>
          <a:srcRect l="6104" r="4061"/>
          <a:stretch/>
        </p:blipFill>
        <p:spPr>
          <a:xfrm>
            <a:off x="4846856" y="1556712"/>
            <a:ext cx="3367772" cy="3200400"/>
          </a:xfrm>
          <a:prstGeom prst="rect">
            <a:avLst/>
          </a:prstGeom>
        </p:spPr>
      </p:pic>
    </p:spTree>
    <p:extLst>
      <p:ext uri="{BB962C8B-B14F-4D97-AF65-F5344CB8AC3E}">
        <p14:creationId xmlns:p14="http://schemas.microsoft.com/office/powerpoint/2010/main" val="239679300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TextBox 6">
            <a:extLst>
              <a:ext uri="{FF2B5EF4-FFF2-40B4-BE49-F238E27FC236}">
                <a16:creationId xmlns:a16="http://schemas.microsoft.com/office/drawing/2014/main" id="{DA6388B8-948E-7534-84CE-5DD75410C0B4}"/>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III. THIẾT KẾ PHẦN CỨNG</a:t>
            </a:r>
          </a:p>
        </p:txBody>
      </p:sp>
      <p:sp>
        <p:nvSpPr>
          <p:cNvPr id="10" name="TextBox 9">
            <a:extLst>
              <a:ext uri="{FF2B5EF4-FFF2-40B4-BE49-F238E27FC236}">
                <a16:creationId xmlns:a16="http://schemas.microsoft.com/office/drawing/2014/main" id="{E849452C-AB6A-8D38-5EDA-46EF2F33AA64}"/>
              </a:ext>
            </a:extLst>
          </p:cNvPr>
          <p:cNvSpPr txBox="1"/>
          <p:nvPr/>
        </p:nvSpPr>
        <p:spPr>
          <a:xfrm>
            <a:off x="929372" y="1033492"/>
            <a:ext cx="7285256" cy="523220"/>
          </a:xfrm>
          <a:prstGeom prst="rect">
            <a:avLst/>
          </a:prstGeom>
          <a:noFill/>
        </p:spPr>
        <p:txBody>
          <a:bodyPr wrap="square" rtlCol="0">
            <a:spAutoFit/>
          </a:bodyPr>
          <a:lstStyle/>
          <a:p>
            <a:pPr algn="l"/>
            <a:r>
              <a:rPr lang="vi-VN"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Lắp ghép cơ khí hoàn chỉnh</a:t>
            </a:r>
            <a:endPar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6276FB34-D7B1-E972-C1FF-A6FD37155C5F}"/>
              </a:ext>
            </a:extLst>
          </p:cNvPr>
          <p:cNvPicPr>
            <a:picLocks noChangeAspect="1"/>
          </p:cNvPicPr>
          <p:nvPr/>
        </p:nvPicPr>
        <p:blipFill>
          <a:blip r:embed="rId2"/>
          <a:stretch>
            <a:fillRect/>
          </a:stretch>
        </p:blipFill>
        <p:spPr>
          <a:xfrm>
            <a:off x="222915" y="137160"/>
            <a:ext cx="495173" cy="640080"/>
          </a:xfrm>
          <a:prstGeom prst="rect">
            <a:avLst/>
          </a:prstGeom>
        </p:spPr>
      </p:pic>
      <p:pic>
        <p:nvPicPr>
          <p:cNvPr id="13" name="Picture 2" descr="Điện Điện tử - Sư phạm Kỹ thuật Tp. HCM - Home | Facebook">
            <a:extLst>
              <a:ext uri="{FF2B5EF4-FFF2-40B4-BE49-F238E27FC236}">
                <a16:creationId xmlns:a16="http://schemas.microsoft.com/office/drawing/2014/main" id="{FEDD71CD-C7B1-4928-AD86-14B54B1170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43CE4C5-A4F0-4C4A-91E3-6B98AC4C61A6}"/>
              </a:ext>
            </a:extLst>
          </p:cNvPr>
          <p:cNvPicPr>
            <a:picLocks noChangeAspect="1"/>
          </p:cNvPicPr>
          <p:nvPr/>
        </p:nvPicPr>
        <p:blipFill>
          <a:blip r:embed="rId4"/>
          <a:stretch>
            <a:fillRect/>
          </a:stretch>
        </p:blipFill>
        <p:spPr>
          <a:xfrm>
            <a:off x="914400" y="1885950"/>
            <a:ext cx="3657600" cy="2562367"/>
          </a:xfrm>
          <a:prstGeom prst="rect">
            <a:avLst/>
          </a:prstGeom>
        </p:spPr>
      </p:pic>
      <p:pic>
        <p:nvPicPr>
          <p:cNvPr id="8" name="Picture 7">
            <a:extLst>
              <a:ext uri="{FF2B5EF4-FFF2-40B4-BE49-F238E27FC236}">
                <a16:creationId xmlns:a16="http://schemas.microsoft.com/office/drawing/2014/main" id="{BA694965-0C82-48F3-A9E2-2B0FBEB2C261}"/>
              </a:ext>
            </a:extLst>
          </p:cNvPr>
          <p:cNvPicPr>
            <a:picLocks noChangeAspect="1"/>
          </p:cNvPicPr>
          <p:nvPr/>
        </p:nvPicPr>
        <p:blipFill rotWithShape="1">
          <a:blip r:embed="rId5"/>
          <a:srcRect t="3794" b="3292"/>
          <a:stretch/>
        </p:blipFill>
        <p:spPr>
          <a:xfrm>
            <a:off x="4572000" y="1885949"/>
            <a:ext cx="3657600" cy="2562367"/>
          </a:xfrm>
          <a:prstGeom prst="rect">
            <a:avLst/>
          </a:prstGeom>
        </p:spPr>
      </p:pic>
    </p:spTree>
    <p:extLst>
      <p:ext uri="{BB962C8B-B14F-4D97-AF65-F5344CB8AC3E}">
        <p14:creationId xmlns:p14="http://schemas.microsoft.com/office/powerpoint/2010/main" val="3782790046"/>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2" name="Picture 11">
            <a:extLst>
              <a:ext uri="{FF2B5EF4-FFF2-40B4-BE49-F238E27FC236}">
                <a16:creationId xmlns:a16="http://schemas.microsoft.com/office/drawing/2014/main" id="{6276FB34-D7B1-E972-C1FF-A6FD37155C5F}"/>
              </a:ext>
            </a:extLst>
          </p:cNvPr>
          <p:cNvPicPr>
            <a:picLocks noChangeAspect="1"/>
          </p:cNvPicPr>
          <p:nvPr/>
        </p:nvPicPr>
        <p:blipFill>
          <a:blip r:embed="rId3"/>
          <a:stretch>
            <a:fillRect/>
          </a:stretch>
        </p:blipFill>
        <p:spPr>
          <a:xfrm>
            <a:off x="222915" y="137160"/>
            <a:ext cx="495173" cy="640080"/>
          </a:xfrm>
          <a:prstGeom prst="rect">
            <a:avLst/>
          </a:prstGeom>
        </p:spPr>
      </p:pic>
      <p:pic>
        <p:nvPicPr>
          <p:cNvPr id="13" name="Picture 2" descr="Điện Điện tử - Sư phạm Kỹ thuật Tp. HCM - Home | Facebook">
            <a:extLst>
              <a:ext uri="{FF2B5EF4-FFF2-40B4-BE49-F238E27FC236}">
                <a16:creationId xmlns:a16="http://schemas.microsoft.com/office/drawing/2014/main" id="{FEDD71CD-C7B1-4928-AD86-14B54B1170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12FDFB-6D42-9D37-E9C7-29C3F776E824}"/>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IV. THIẾT KẾ PHẦN MỀM</a:t>
            </a:r>
          </a:p>
        </p:txBody>
      </p:sp>
      <p:pic>
        <p:nvPicPr>
          <p:cNvPr id="10" name="Picture 9">
            <a:extLst>
              <a:ext uri="{FF2B5EF4-FFF2-40B4-BE49-F238E27FC236}">
                <a16:creationId xmlns:a16="http://schemas.microsoft.com/office/drawing/2014/main" id="{F4C40A8D-E6EB-46D6-A018-69FBACD1180A}"/>
              </a:ext>
            </a:extLst>
          </p:cNvPr>
          <p:cNvPicPr>
            <a:picLocks noChangeAspect="1"/>
          </p:cNvPicPr>
          <p:nvPr/>
        </p:nvPicPr>
        <p:blipFill>
          <a:blip r:embed="rId5"/>
          <a:stretch>
            <a:fillRect/>
          </a:stretch>
        </p:blipFill>
        <p:spPr>
          <a:xfrm>
            <a:off x="802552" y="1581150"/>
            <a:ext cx="7538896" cy="3054879"/>
          </a:xfrm>
          <a:prstGeom prst="rect">
            <a:avLst/>
          </a:prstGeom>
        </p:spPr>
      </p:pic>
    </p:spTree>
    <p:extLst>
      <p:ext uri="{BB962C8B-B14F-4D97-AF65-F5344CB8AC3E}">
        <p14:creationId xmlns:p14="http://schemas.microsoft.com/office/powerpoint/2010/main" val="1884394534"/>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2" name="Picture 11">
            <a:extLst>
              <a:ext uri="{FF2B5EF4-FFF2-40B4-BE49-F238E27FC236}">
                <a16:creationId xmlns:a16="http://schemas.microsoft.com/office/drawing/2014/main" id="{6276FB34-D7B1-E972-C1FF-A6FD37155C5F}"/>
              </a:ext>
            </a:extLst>
          </p:cNvPr>
          <p:cNvPicPr>
            <a:picLocks noChangeAspect="1"/>
          </p:cNvPicPr>
          <p:nvPr/>
        </p:nvPicPr>
        <p:blipFill>
          <a:blip r:embed="rId3"/>
          <a:stretch>
            <a:fillRect/>
          </a:stretch>
        </p:blipFill>
        <p:spPr>
          <a:xfrm>
            <a:off x="222915" y="137160"/>
            <a:ext cx="495173" cy="640080"/>
          </a:xfrm>
          <a:prstGeom prst="rect">
            <a:avLst/>
          </a:prstGeom>
        </p:spPr>
      </p:pic>
      <p:pic>
        <p:nvPicPr>
          <p:cNvPr id="13" name="Picture 2" descr="Điện Điện tử - Sư phạm Kỹ thuật Tp. HCM - Home | Facebook">
            <a:extLst>
              <a:ext uri="{FF2B5EF4-FFF2-40B4-BE49-F238E27FC236}">
                <a16:creationId xmlns:a16="http://schemas.microsoft.com/office/drawing/2014/main" id="{FEDD71CD-C7B1-4928-AD86-14B54B1170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12FDFB-6D42-9D37-E9C7-29C3F776E824}"/>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IV. THIẾT KẾ PHẦN MỀM</a:t>
            </a:r>
          </a:p>
        </p:txBody>
      </p:sp>
      <p:pic>
        <p:nvPicPr>
          <p:cNvPr id="3" name="Picture 2">
            <a:extLst>
              <a:ext uri="{FF2B5EF4-FFF2-40B4-BE49-F238E27FC236}">
                <a16:creationId xmlns:a16="http://schemas.microsoft.com/office/drawing/2014/main" id="{5AC2A209-3286-AFDA-3522-35DB35AF905B}"/>
              </a:ext>
            </a:extLst>
          </p:cNvPr>
          <p:cNvPicPr>
            <a:picLocks noChangeAspect="1"/>
          </p:cNvPicPr>
          <p:nvPr/>
        </p:nvPicPr>
        <p:blipFill>
          <a:blip r:embed="rId5"/>
          <a:stretch>
            <a:fillRect/>
          </a:stretch>
        </p:blipFill>
        <p:spPr>
          <a:xfrm>
            <a:off x="2971800" y="1094601"/>
            <a:ext cx="3200400" cy="3657600"/>
          </a:xfrm>
          <a:prstGeom prst="rect">
            <a:avLst/>
          </a:prstGeom>
        </p:spPr>
      </p:pic>
    </p:spTree>
    <p:extLst>
      <p:ext uri="{BB962C8B-B14F-4D97-AF65-F5344CB8AC3E}">
        <p14:creationId xmlns:p14="http://schemas.microsoft.com/office/powerpoint/2010/main" val="131177469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2" name="Picture 11">
            <a:extLst>
              <a:ext uri="{FF2B5EF4-FFF2-40B4-BE49-F238E27FC236}">
                <a16:creationId xmlns:a16="http://schemas.microsoft.com/office/drawing/2014/main" id="{6276FB34-D7B1-E972-C1FF-A6FD37155C5F}"/>
              </a:ext>
            </a:extLst>
          </p:cNvPr>
          <p:cNvPicPr>
            <a:picLocks noChangeAspect="1"/>
          </p:cNvPicPr>
          <p:nvPr/>
        </p:nvPicPr>
        <p:blipFill>
          <a:blip r:embed="rId3"/>
          <a:stretch>
            <a:fillRect/>
          </a:stretch>
        </p:blipFill>
        <p:spPr>
          <a:xfrm>
            <a:off x="222915" y="137160"/>
            <a:ext cx="495173" cy="640080"/>
          </a:xfrm>
          <a:prstGeom prst="rect">
            <a:avLst/>
          </a:prstGeom>
        </p:spPr>
      </p:pic>
      <p:pic>
        <p:nvPicPr>
          <p:cNvPr id="13" name="Picture 2" descr="Điện Điện tử - Sư phạm Kỹ thuật Tp. HCM - Home | Facebook">
            <a:extLst>
              <a:ext uri="{FF2B5EF4-FFF2-40B4-BE49-F238E27FC236}">
                <a16:creationId xmlns:a16="http://schemas.microsoft.com/office/drawing/2014/main" id="{FEDD71CD-C7B1-4928-AD86-14B54B1170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12FDFB-6D42-9D37-E9C7-29C3F776E824}"/>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IV. THIẾT KẾ PHẦN MỀM</a:t>
            </a:r>
          </a:p>
        </p:txBody>
      </p:sp>
      <p:pic>
        <p:nvPicPr>
          <p:cNvPr id="6" name="Picture 5">
            <a:extLst>
              <a:ext uri="{FF2B5EF4-FFF2-40B4-BE49-F238E27FC236}">
                <a16:creationId xmlns:a16="http://schemas.microsoft.com/office/drawing/2014/main" id="{9C53E808-0BBF-3EA7-3FCA-BC13399427A6}"/>
              </a:ext>
            </a:extLst>
          </p:cNvPr>
          <p:cNvPicPr/>
          <p:nvPr/>
        </p:nvPicPr>
        <p:blipFill>
          <a:blip r:embed="rId5">
            <a:extLst>
              <a:ext uri="{28A0092B-C50C-407E-A947-70E740481C1C}">
                <a14:useLocalDpi xmlns:a14="http://schemas.microsoft.com/office/drawing/2010/main" val="0"/>
              </a:ext>
            </a:extLst>
          </a:blip>
          <a:stretch>
            <a:fillRect/>
          </a:stretch>
        </p:blipFill>
        <p:spPr>
          <a:xfrm>
            <a:off x="838200" y="1481598"/>
            <a:ext cx="6776674" cy="3374390"/>
          </a:xfrm>
          <a:prstGeom prst="rect">
            <a:avLst/>
          </a:prstGeom>
        </p:spPr>
      </p:pic>
      <p:sp>
        <p:nvSpPr>
          <p:cNvPr id="8" name="TextBox 7">
            <a:extLst>
              <a:ext uri="{FF2B5EF4-FFF2-40B4-BE49-F238E27FC236}">
                <a16:creationId xmlns:a16="http://schemas.microsoft.com/office/drawing/2014/main" id="{F8A8CA68-2438-2234-994F-6231D2BA075B}"/>
              </a:ext>
            </a:extLst>
          </p:cNvPr>
          <p:cNvSpPr txBox="1"/>
          <p:nvPr/>
        </p:nvSpPr>
        <p:spPr>
          <a:xfrm>
            <a:off x="718088" y="958378"/>
            <a:ext cx="6146158" cy="523220"/>
          </a:xfrm>
          <a:prstGeom prst="rect">
            <a:avLst/>
          </a:prstGeom>
          <a:noFill/>
        </p:spPr>
        <p:txBody>
          <a:bodyPr wrap="square">
            <a:spAutoFit/>
          </a:bodyPr>
          <a:lstStyle/>
          <a:p>
            <a:pPr algn="l"/>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Thiết kế giao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diện</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nhận </a:t>
            </a:r>
            <a:r>
              <a:rPr lang="en-US" sz="2800" b="1" dirty="0" err="1">
                <a:latin typeface="Times New Roman" panose="02020603050405020304" pitchFamily="18" charset="0"/>
                <a:cs typeface="Times New Roman" panose="02020603050405020304" pitchFamily="18" charset="0"/>
              </a:rPr>
              <a:t>diện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vật</a:t>
            </a:r>
            <a:r>
              <a:rPr lang="en-US" sz="2800" b="1" dirty="0">
                <a:latin typeface="Times New Roman" panose="02020603050405020304" pitchFamily="18" charset="0"/>
                <a:cs typeface="Times New Roman" panose="02020603050405020304" pitchFamily="18" charset="0"/>
              </a:rPr>
              <a:t> thể</a:t>
            </a:r>
            <a:endPar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p:txBody>
      </p:sp>
    </p:spTree>
    <p:extLst>
      <p:ext uri="{BB962C8B-B14F-4D97-AF65-F5344CB8AC3E}">
        <p14:creationId xmlns:p14="http://schemas.microsoft.com/office/powerpoint/2010/main" val="10322069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computer – Wiktionary tiếng Việt">
            <a:extLst>
              <a:ext uri="{FF2B5EF4-FFF2-40B4-BE49-F238E27FC236}">
                <a16:creationId xmlns:a16="http://schemas.microsoft.com/office/drawing/2014/main" id="{CB650D5E-1665-167C-0A00-B44B130B50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889" y="2949363"/>
            <a:ext cx="2286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amera icon Template | PosterMyWall">
            <a:extLst>
              <a:ext uri="{FF2B5EF4-FFF2-40B4-BE49-F238E27FC236}">
                <a16:creationId xmlns:a16="http://schemas.microsoft.com/office/drawing/2014/main" id="{ED7CFEF7-DA68-D8FF-AABF-99D6C3C72B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373" y="1563329"/>
            <a:ext cx="1097280" cy="109728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obotic Force and Tactile Sensing: The Latest Innovation in Industrial Robotics">
            <a:extLst>
              <a:ext uri="{FF2B5EF4-FFF2-40B4-BE49-F238E27FC236}">
                <a16:creationId xmlns:a16="http://schemas.microsoft.com/office/drawing/2014/main" id="{24B45E96-76EC-C4F0-1FB8-2B615F199C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313" y="1238091"/>
            <a:ext cx="1828800" cy="1370931"/>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5" name="TextBox 34">
            <a:extLst>
              <a:ext uri="{FF2B5EF4-FFF2-40B4-BE49-F238E27FC236}">
                <a16:creationId xmlns:a16="http://schemas.microsoft.com/office/drawing/2014/main" id="{400E2B30-8F0D-A4A9-9619-213B01E74C15}"/>
              </a:ext>
            </a:extLst>
          </p:cNvPr>
          <p:cNvSpPr txBox="1"/>
          <p:nvPr/>
        </p:nvSpPr>
        <p:spPr>
          <a:xfrm>
            <a:off x="929372" y="976481"/>
            <a:ext cx="7285256" cy="523220"/>
          </a:xfrm>
          <a:prstGeom prst="rect">
            <a:avLst/>
          </a:prstGeom>
          <a:noFill/>
        </p:spPr>
        <p:txBody>
          <a:bodyPr wrap="square" rtlCol="0">
            <a:spAutoFit/>
          </a:bodyPr>
          <a:lstStyle/>
          <a:p>
            <a:pPr algn="l"/>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Ý tưởng hệ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thống</a:t>
            </a:r>
            <a:endPar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36" name="TextBox 35">
            <a:extLst>
              <a:ext uri="{FF2B5EF4-FFF2-40B4-BE49-F238E27FC236}">
                <a16:creationId xmlns:a16="http://schemas.microsoft.com/office/drawing/2014/main" id="{39D1E650-2C00-5701-BF55-2A9F3D6BB9BE}"/>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II. YÊU CẦU HỆ THỐNG</a:t>
            </a:r>
          </a:p>
        </p:txBody>
      </p:sp>
      <p:pic>
        <p:nvPicPr>
          <p:cNvPr id="38" name="Picture 37">
            <a:extLst>
              <a:ext uri="{FF2B5EF4-FFF2-40B4-BE49-F238E27FC236}">
                <a16:creationId xmlns:a16="http://schemas.microsoft.com/office/drawing/2014/main" id="{537EDAFE-5E87-AB48-41B3-DAE5F063A488}"/>
              </a:ext>
            </a:extLst>
          </p:cNvPr>
          <p:cNvPicPr>
            <a:picLocks noChangeAspect="1"/>
          </p:cNvPicPr>
          <p:nvPr/>
        </p:nvPicPr>
        <p:blipFill rotWithShape="1">
          <a:blip r:embed="rId6"/>
          <a:srcRect t="11809" r="7514" b="18015"/>
          <a:stretch/>
        </p:blipFill>
        <p:spPr>
          <a:xfrm>
            <a:off x="6766562" y="3330363"/>
            <a:ext cx="1523998" cy="762000"/>
          </a:xfrm>
          <a:prstGeom prst="rect">
            <a:avLst/>
          </a:prstGeom>
        </p:spPr>
      </p:pic>
      <p:sp>
        <p:nvSpPr>
          <p:cNvPr id="39" name="Arrow: Left 38">
            <a:extLst>
              <a:ext uri="{FF2B5EF4-FFF2-40B4-BE49-F238E27FC236}">
                <a16:creationId xmlns:a16="http://schemas.microsoft.com/office/drawing/2014/main" id="{F2E291E7-D0A5-3027-F580-D8994D302CCC}"/>
              </a:ext>
            </a:extLst>
          </p:cNvPr>
          <p:cNvSpPr/>
          <p:nvPr/>
        </p:nvSpPr>
        <p:spPr bwMode="auto">
          <a:xfrm rot="16200000">
            <a:off x="1223463" y="2683424"/>
            <a:ext cx="509099" cy="285750"/>
          </a:xfrm>
          <a:prstGeom prst="leftArrow">
            <a:avLst/>
          </a:prstGeom>
          <a:solidFill>
            <a:schemeClr val="tx1"/>
          </a:solidFill>
          <a:ln>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Arrow: Up-Down 39">
            <a:extLst>
              <a:ext uri="{FF2B5EF4-FFF2-40B4-BE49-F238E27FC236}">
                <a16:creationId xmlns:a16="http://schemas.microsoft.com/office/drawing/2014/main" id="{26BBABEE-FE78-61E5-7709-DF80B27E78F7}"/>
              </a:ext>
            </a:extLst>
          </p:cNvPr>
          <p:cNvSpPr/>
          <p:nvPr/>
        </p:nvSpPr>
        <p:spPr bwMode="auto">
          <a:xfrm>
            <a:off x="4357115" y="2694328"/>
            <a:ext cx="429768" cy="636035"/>
          </a:xfrm>
          <a:prstGeom prst="upDownArrow">
            <a:avLst>
              <a:gd name="adj1" fmla="val 38652"/>
              <a:gd name="adj2" fmla="val 50000"/>
            </a:avLst>
          </a:prstGeom>
          <a:solidFill>
            <a:schemeClr val="tx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9" name="Arrow: Left 48">
            <a:extLst>
              <a:ext uri="{FF2B5EF4-FFF2-40B4-BE49-F238E27FC236}">
                <a16:creationId xmlns:a16="http://schemas.microsoft.com/office/drawing/2014/main" id="{32C49C0A-9053-4536-FA3D-87BFFED3FE82}"/>
              </a:ext>
            </a:extLst>
          </p:cNvPr>
          <p:cNvSpPr/>
          <p:nvPr/>
        </p:nvSpPr>
        <p:spPr bwMode="auto">
          <a:xfrm rot="10800000">
            <a:off x="2641050" y="3711363"/>
            <a:ext cx="509099" cy="285750"/>
          </a:xfrm>
          <a:prstGeom prst="leftArrow">
            <a:avLst/>
          </a:prstGeom>
          <a:solidFill>
            <a:schemeClr val="tx1"/>
          </a:solidFill>
          <a:ln>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1" name="Arrow: Up-Down 50">
            <a:extLst>
              <a:ext uri="{FF2B5EF4-FFF2-40B4-BE49-F238E27FC236}">
                <a16:creationId xmlns:a16="http://schemas.microsoft.com/office/drawing/2014/main" id="{35AF83DA-3C80-3A78-4F90-8A29FF173D3B}"/>
              </a:ext>
            </a:extLst>
          </p:cNvPr>
          <p:cNvSpPr/>
          <p:nvPr/>
        </p:nvSpPr>
        <p:spPr bwMode="auto">
          <a:xfrm rot="5400000">
            <a:off x="5790494" y="1738700"/>
            <a:ext cx="429768" cy="733157"/>
          </a:xfrm>
          <a:prstGeom prst="upDownArrow">
            <a:avLst>
              <a:gd name="adj1" fmla="val 38652"/>
              <a:gd name="adj2" fmla="val 50000"/>
            </a:avLst>
          </a:prstGeom>
          <a:solidFill>
            <a:schemeClr val="tx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2" name="Straight Arrow Connector 41">
            <a:extLst>
              <a:ext uri="{FF2B5EF4-FFF2-40B4-BE49-F238E27FC236}">
                <a16:creationId xmlns:a16="http://schemas.microsoft.com/office/drawing/2014/main" id="{48002647-F640-8496-7F0F-F6D81899A968}"/>
              </a:ext>
            </a:extLst>
          </p:cNvPr>
          <p:cNvCxnSpPr/>
          <p:nvPr/>
        </p:nvCxnSpPr>
        <p:spPr bwMode="auto">
          <a:xfrm>
            <a:off x="7117347" y="1733550"/>
            <a:ext cx="258366" cy="1596813"/>
          </a:xfrm>
          <a:prstGeom prst="straightConnector1">
            <a:avLst/>
          </a:prstGeom>
          <a:solidFill>
            <a:schemeClr val="accent1"/>
          </a:solidFill>
          <a:ln w="317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8" name="Picture 57">
            <a:extLst>
              <a:ext uri="{FF2B5EF4-FFF2-40B4-BE49-F238E27FC236}">
                <a16:creationId xmlns:a16="http://schemas.microsoft.com/office/drawing/2014/main" id="{C0513931-6C67-E82B-8C47-BF42047D3BCC}"/>
              </a:ext>
            </a:extLst>
          </p:cNvPr>
          <p:cNvPicPr>
            <a:picLocks noChangeAspect="1"/>
          </p:cNvPicPr>
          <p:nvPr/>
        </p:nvPicPr>
        <p:blipFill>
          <a:blip r:embed="rId7"/>
          <a:stretch>
            <a:fillRect/>
          </a:stretch>
        </p:blipFill>
        <p:spPr>
          <a:xfrm>
            <a:off x="222915" y="137160"/>
            <a:ext cx="495173" cy="640080"/>
          </a:xfrm>
          <a:prstGeom prst="rect">
            <a:avLst/>
          </a:prstGeom>
        </p:spPr>
      </p:pic>
      <p:pic>
        <p:nvPicPr>
          <p:cNvPr id="59" name="Picture 2" descr="Điện Điện tử - Sư phạm Kỹ thuật Tp. HCM - Home | Facebook">
            <a:extLst>
              <a:ext uri="{FF2B5EF4-FFF2-40B4-BE49-F238E27FC236}">
                <a16:creationId xmlns:a16="http://schemas.microsoft.com/office/drawing/2014/main" id="{EF6EDA11-0D4B-53E5-E221-D20D9088E74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ập trình ứng dụng Desktop với Winforms">
            <a:extLst>
              <a:ext uri="{FF2B5EF4-FFF2-40B4-BE49-F238E27FC236}">
                <a16:creationId xmlns:a16="http://schemas.microsoft.com/office/drawing/2014/main" id="{16C49779-EF56-2AFC-3D9C-B23C4F3B1A4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51276" y="3483696"/>
            <a:ext cx="2441448" cy="121733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TMicroelectronics STM8L151R6T6, 8bit STM8 Microcontroller, 16MHz, 32 —  Nguyên Xương">
            <a:extLst>
              <a:ext uri="{FF2B5EF4-FFF2-40B4-BE49-F238E27FC236}">
                <a16:creationId xmlns:a16="http://schemas.microsoft.com/office/drawing/2014/main" id="{7050F9D6-D7D2-0E78-46DD-5E699AC00C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90187" y="1571010"/>
            <a:ext cx="1563624" cy="1068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085149"/>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2" name="Picture 11">
            <a:extLst>
              <a:ext uri="{FF2B5EF4-FFF2-40B4-BE49-F238E27FC236}">
                <a16:creationId xmlns:a16="http://schemas.microsoft.com/office/drawing/2014/main" id="{6276FB34-D7B1-E972-C1FF-A6FD37155C5F}"/>
              </a:ext>
            </a:extLst>
          </p:cNvPr>
          <p:cNvPicPr>
            <a:picLocks noChangeAspect="1"/>
          </p:cNvPicPr>
          <p:nvPr/>
        </p:nvPicPr>
        <p:blipFill>
          <a:blip r:embed="rId3"/>
          <a:stretch>
            <a:fillRect/>
          </a:stretch>
        </p:blipFill>
        <p:spPr>
          <a:xfrm>
            <a:off x="222915" y="137160"/>
            <a:ext cx="495173" cy="640080"/>
          </a:xfrm>
          <a:prstGeom prst="rect">
            <a:avLst/>
          </a:prstGeom>
        </p:spPr>
      </p:pic>
      <p:pic>
        <p:nvPicPr>
          <p:cNvPr id="13" name="Picture 2" descr="Điện Điện tử - Sư phạm Kỹ thuật Tp. HCM - Home | Facebook">
            <a:extLst>
              <a:ext uri="{FF2B5EF4-FFF2-40B4-BE49-F238E27FC236}">
                <a16:creationId xmlns:a16="http://schemas.microsoft.com/office/drawing/2014/main" id="{FEDD71CD-C7B1-4928-AD86-14B54B1170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12FDFB-6D42-9D37-E9C7-29C3F776E824}"/>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IV. THIẾT KẾ PHẦN MỀM</a:t>
            </a:r>
          </a:p>
        </p:txBody>
      </p:sp>
      <p:pic>
        <p:nvPicPr>
          <p:cNvPr id="10" name="Picture 9">
            <a:extLst>
              <a:ext uri="{FF2B5EF4-FFF2-40B4-BE49-F238E27FC236}">
                <a16:creationId xmlns:a16="http://schemas.microsoft.com/office/drawing/2014/main" id="{3801E306-829E-4117-9B72-111C81D9967E}"/>
              </a:ext>
            </a:extLst>
          </p:cNvPr>
          <p:cNvPicPr/>
          <p:nvPr/>
        </p:nvPicPr>
        <p:blipFill>
          <a:blip r:embed="rId5"/>
          <a:stretch>
            <a:fillRect/>
          </a:stretch>
        </p:blipFill>
        <p:spPr>
          <a:xfrm>
            <a:off x="1463040" y="1675804"/>
            <a:ext cx="6217920" cy="3108960"/>
          </a:xfrm>
          <a:prstGeom prst="rect">
            <a:avLst/>
          </a:prstGeom>
        </p:spPr>
      </p:pic>
      <p:sp>
        <p:nvSpPr>
          <p:cNvPr id="16" name="TextBox 15">
            <a:extLst>
              <a:ext uri="{FF2B5EF4-FFF2-40B4-BE49-F238E27FC236}">
                <a16:creationId xmlns:a16="http://schemas.microsoft.com/office/drawing/2014/main" id="{827CC0DE-4F53-4ADB-9058-31DE1F2E6C7D}"/>
              </a:ext>
            </a:extLst>
          </p:cNvPr>
          <p:cNvSpPr txBox="1"/>
          <p:nvPr/>
        </p:nvSpPr>
        <p:spPr>
          <a:xfrm>
            <a:off x="929372" y="1033492"/>
            <a:ext cx="7285256" cy="523220"/>
          </a:xfrm>
          <a:prstGeom prst="rect">
            <a:avLst/>
          </a:prstGeom>
          <a:noFill/>
        </p:spPr>
        <p:txBody>
          <a:bodyPr wrap="square" rtlCol="0">
            <a:spAutoFit/>
          </a:bodyPr>
          <a:lstStyle/>
          <a:p>
            <a:pPr algn="l"/>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Thiết</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kế</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giao</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diện</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nhận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diện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vật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thể</a:t>
            </a:r>
            <a:endPar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p:txBody>
      </p:sp>
    </p:spTree>
    <p:extLst>
      <p:ext uri="{BB962C8B-B14F-4D97-AF65-F5344CB8AC3E}">
        <p14:creationId xmlns:p14="http://schemas.microsoft.com/office/powerpoint/2010/main" val="4037354072"/>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2" name="Picture 11">
            <a:extLst>
              <a:ext uri="{FF2B5EF4-FFF2-40B4-BE49-F238E27FC236}">
                <a16:creationId xmlns:a16="http://schemas.microsoft.com/office/drawing/2014/main" id="{6276FB34-D7B1-E972-C1FF-A6FD37155C5F}"/>
              </a:ext>
            </a:extLst>
          </p:cNvPr>
          <p:cNvPicPr>
            <a:picLocks noChangeAspect="1"/>
          </p:cNvPicPr>
          <p:nvPr/>
        </p:nvPicPr>
        <p:blipFill>
          <a:blip r:embed="rId3"/>
          <a:stretch>
            <a:fillRect/>
          </a:stretch>
        </p:blipFill>
        <p:spPr>
          <a:xfrm>
            <a:off x="222915" y="137160"/>
            <a:ext cx="495173" cy="640080"/>
          </a:xfrm>
          <a:prstGeom prst="rect">
            <a:avLst/>
          </a:prstGeom>
        </p:spPr>
      </p:pic>
      <p:pic>
        <p:nvPicPr>
          <p:cNvPr id="13" name="Picture 2" descr="Điện Điện tử - Sư phạm Kỹ thuật Tp. HCM - Home | Facebook">
            <a:extLst>
              <a:ext uri="{FF2B5EF4-FFF2-40B4-BE49-F238E27FC236}">
                <a16:creationId xmlns:a16="http://schemas.microsoft.com/office/drawing/2014/main" id="{FEDD71CD-C7B1-4928-AD86-14B54B1170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78F28D5-6835-C2A4-3CE3-6E4416434005}"/>
              </a:ext>
            </a:extLst>
          </p:cNvPr>
          <p:cNvSpPr txBox="1"/>
          <p:nvPr/>
        </p:nvSpPr>
        <p:spPr>
          <a:xfrm>
            <a:off x="929372" y="1033492"/>
            <a:ext cx="1204228" cy="2677656"/>
          </a:xfrm>
          <a:prstGeom prst="rect">
            <a:avLst/>
          </a:prstGeom>
          <a:noFill/>
        </p:spPr>
        <p:txBody>
          <a:bodyPr wrap="square" rtlCol="0">
            <a:spAutoFit/>
          </a:bodyPr>
          <a:lstStyle/>
          <a:p>
            <a:pPr algn="l"/>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L</a:t>
            </a:r>
            <a:r>
              <a:rPr lang="vi-VN"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ư</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u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đồ</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giải</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thuật</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cho</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vi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điều</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khiển</a:t>
            </a:r>
            <a:endPar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FF12FDFB-6D42-9D37-E9C7-29C3F776E824}"/>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IV. THIẾT KẾ PHẦN MỀM</a:t>
            </a:r>
          </a:p>
        </p:txBody>
      </p:sp>
      <p:pic>
        <p:nvPicPr>
          <p:cNvPr id="10" name="Picture 9">
            <a:extLst>
              <a:ext uri="{FF2B5EF4-FFF2-40B4-BE49-F238E27FC236}">
                <a16:creationId xmlns:a16="http://schemas.microsoft.com/office/drawing/2014/main" id="{26E42944-4C51-4329-A735-F73A80158F49}"/>
              </a:ext>
            </a:extLst>
          </p:cNvPr>
          <p:cNvPicPr/>
          <p:nvPr/>
        </p:nvPicPr>
        <p:blipFill>
          <a:blip r:embed="rId5">
            <a:extLst>
              <a:ext uri="{28A0092B-C50C-407E-A947-70E740481C1C}">
                <a14:useLocalDpi xmlns:a14="http://schemas.microsoft.com/office/drawing/2010/main" val="0"/>
              </a:ext>
            </a:extLst>
          </a:blip>
          <a:stretch>
            <a:fillRect/>
          </a:stretch>
        </p:blipFill>
        <p:spPr>
          <a:xfrm>
            <a:off x="3474720" y="1027569"/>
            <a:ext cx="2194560" cy="3931920"/>
          </a:xfrm>
          <a:prstGeom prst="rect">
            <a:avLst/>
          </a:prstGeom>
        </p:spPr>
      </p:pic>
    </p:spTree>
    <p:extLst>
      <p:ext uri="{BB962C8B-B14F-4D97-AF65-F5344CB8AC3E}">
        <p14:creationId xmlns:p14="http://schemas.microsoft.com/office/powerpoint/2010/main" val="360267877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2" name="Picture 11">
            <a:extLst>
              <a:ext uri="{FF2B5EF4-FFF2-40B4-BE49-F238E27FC236}">
                <a16:creationId xmlns:a16="http://schemas.microsoft.com/office/drawing/2014/main" id="{6276FB34-D7B1-E972-C1FF-A6FD37155C5F}"/>
              </a:ext>
            </a:extLst>
          </p:cNvPr>
          <p:cNvPicPr>
            <a:picLocks noChangeAspect="1"/>
          </p:cNvPicPr>
          <p:nvPr/>
        </p:nvPicPr>
        <p:blipFill>
          <a:blip r:embed="rId3"/>
          <a:stretch>
            <a:fillRect/>
          </a:stretch>
        </p:blipFill>
        <p:spPr>
          <a:xfrm>
            <a:off x="222915" y="137160"/>
            <a:ext cx="495173" cy="640080"/>
          </a:xfrm>
          <a:prstGeom prst="rect">
            <a:avLst/>
          </a:prstGeom>
        </p:spPr>
      </p:pic>
      <p:pic>
        <p:nvPicPr>
          <p:cNvPr id="13" name="Picture 2" descr="Điện Điện tử - Sư phạm Kỹ thuật Tp. HCM - Home | Facebook">
            <a:extLst>
              <a:ext uri="{FF2B5EF4-FFF2-40B4-BE49-F238E27FC236}">
                <a16:creationId xmlns:a16="http://schemas.microsoft.com/office/drawing/2014/main" id="{FEDD71CD-C7B1-4928-AD86-14B54B1170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78F28D5-6835-C2A4-3CE3-6E4416434005}"/>
              </a:ext>
            </a:extLst>
          </p:cNvPr>
          <p:cNvSpPr txBox="1"/>
          <p:nvPr/>
        </p:nvSpPr>
        <p:spPr>
          <a:xfrm>
            <a:off x="929372" y="1033492"/>
            <a:ext cx="7285256" cy="954107"/>
          </a:xfrm>
          <a:prstGeom prst="rect">
            <a:avLst/>
          </a:prstGeom>
          <a:noFill/>
        </p:spPr>
        <p:txBody>
          <a:bodyPr wrap="square" rtlCol="0">
            <a:spAutoFit/>
          </a:bodyPr>
          <a:lstStyle/>
          <a:p>
            <a:pPr algn="l"/>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L</a:t>
            </a:r>
            <a:r>
              <a:rPr lang="vi-VN"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ư</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u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đồ</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giải</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thuật</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hoạt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động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và</a:t>
            </a:r>
            <a:r>
              <a:rPr lang="en-US" sz="2800" b="1" dirty="0">
                <a:latin typeface="Times New Roman" panose="02020603050405020304" pitchFamily="18" charset="0"/>
                <a:cs typeface="Times New Roman" panose="02020603050405020304" pitchFamily="18" charset="0"/>
              </a:rPr>
              <a:t> </a:t>
            </a:r>
            <a:r>
              <a:rPr lang="vi-VN" sz="2800" b="1" dirty="0">
                <a:latin typeface="Times New Roman" panose="02020603050405020304" pitchFamily="18" charset="0"/>
                <a:cs typeface="Times New Roman" panose="02020603050405020304" pitchFamily="18" charset="0"/>
              </a:rPr>
              <a:t>ư</a:t>
            </a:r>
            <a:r>
              <a:rPr lang="en-US" sz="2800" b="1" dirty="0">
                <a:latin typeface="Times New Roman" panose="02020603050405020304" pitchFamily="18" charset="0"/>
                <a:cs typeface="Times New Roman" panose="02020603050405020304" pitchFamily="18" charset="0"/>
              </a:rPr>
              <a:t>u </a:t>
            </a:r>
            <a:r>
              <a:rPr lang="en-US" sz="2800" b="1" dirty="0" err="1">
                <a:latin typeface="Times New Roman" panose="02020603050405020304" pitchFamily="18" charset="0"/>
                <a:cs typeface="Times New Roman" panose="02020603050405020304" pitchFamily="18" charset="0"/>
              </a:rPr>
              <a:t>tiên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của</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ngắt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cho</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các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tác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vụ</a:t>
            </a:r>
            <a:r>
              <a:rPr lang="en-US" sz="2800" b="1" dirty="0">
                <a:latin typeface="Times New Roman" panose="02020603050405020304" pitchFamily="18" charset="0"/>
                <a:cs typeface="Times New Roman" panose="02020603050405020304" pitchFamily="18" charset="0"/>
              </a:rPr>
              <a:t> vi </a:t>
            </a:r>
            <a:r>
              <a:rPr lang="en-US" sz="2800" b="1" dirty="0" err="1">
                <a:latin typeface="Times New Roman" panose="02020603050405020304" pitchFamily="18" charset="0"/>
                <a:cs typeface="Times New Roman" panose="02020603050405020304" pitchFamily="18" charset="0"/>
              </a:rPr>
              <a:t>điều</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khiển</a:t>
            </a:r>
            <a:r>
              <a:rPr lang="en-US" sz="2800" b="1" dirty="0">
                <a:latin typeface="Times New Roman" panose="02020603050405020304" pitchFamily="18" charset="0"/>
                <a:cs typeface="Times New Roman" panose="02020603050405020304" pitchFamily="18" charset="0"/>
              </a:rPr>
              <a:t> </a:t>
            </a:r>
            <a:endPar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FF12FDFB-6D42-9D37-E9C7-29C3F776E824}"/>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IV. THIẾT KẾ PHẦN MỀM</a:t>
            </a:r>
          </a:p>
        </p:txBody>
      </p:sp>
      <p:pic>
        <p:nvPicPr>
          <p:cNvPr id="15" name="Picture 14">
            <a:extLst>
              <a:ext uri="{FF2B5EF4-FFF2-40B4-BE49-F238E27FC236}">
                <a16:creationId xmlns:a16="http://schemas.microsoft.com/office/drawing/2014/main" id="{FD1EE9C3-7CCE-4EA4-A281-79A0AB2A4926}"/>
              </a:ext>
            </a:extLst>
          </p:cNvPr>
          <p:cNvPicPr/>
          <p:nvPr/>
        </p:nvPicPr>
        <p:blipFill rotWithShape="1">
          <a:blip r:embed="rId5">
            <a:extLst>
              <a:ext uri="{28A0092B-C50C-407E-A947-70E740481C1C}">
                <a14:useLocalDpi xmlns:a14="http://schemas.microsoft.com/office/drawing/2010/main" val="0"/>
              </a:ext>
            </a:extLst>
          </a:blip>
          <a:srcRect b="5507"/>
          <a:stretch/>
        </p:blipFill>
        <p:spPr bwMode="auto">
          <a:xfrm>
            <a:off x="1051560" y="1987599"/>
            <a:ext cx="7040880" cy="27432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1439715"/>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72BF794-2B09-4ED5-A54F-4929AC78AA2C}"/>
              </a:ext>
            </a:extLst>
          </p:cNvPr>
          <p:cNvPicPr/>
          <p:nvPr/>
        </p:nvPicPr>
        <p:blipFill rotWithShape="1">
          <a:blip r:embed="rId3">
            <a:extLst>
              <a:ext uri="{28A0092B-C50C-407E-A947-70E740481C1C}">
                <a14:useLocalDpi xmlns:a14="http://schemas.microsoft.com/office/drawing/2010/main" val="0"/>
              </a:ext>
            </a:extLst>
          </a:blip>
          <a:srcRect r="7642" b="6047"/>
          <a:stretch/>
        </p:blipFill>
        <p:spPr bwMode="auto">
          <a:xfrm>
            <a:off x="2667000" y="957441"/>
            <a:ext cx="3657600" cy="4023360"/>
          </a:xfrm>
          <a:prstGeom prst="rect">
            <a:avLst/>
          </a:prstGeom>
          <a:noFill/>
          <a:ln>
            <a:noFill/>
          </a:ln>
          <a:extLst>
            <a:ext uri="{53640926-AAD7-44D8-BBD7-CCE9431645EC}">
              <a14:shadowObscured xmlns:a14="http://schemas.microsoft.com/office/drawing/2010/main"/>
            </a:ext>
          </a:extLst>
        </p:spPr>
      </p:pic>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2" name="Picture 11">
            <a:extLst>
              <a:ext uri="{FF2B5EF4-FFF2-40B4-BE49-F238E27FC236}">
                <a16:creationId xmlns:a16="http://schemas.microsoft.com/office/drawing/2014/main" id="{6276FB34-D7B1-E972-C1FF-A6FD37155C5F}"/>
              </a:ext>
            </a:extLst>
          </p:cNvPr>
          <p:cNvPicPr>
            <a:picLocks noChangeAspect="1"/>
          </p:cNvPicPr>
          <p:nvPr/>
        </p:nvPicPr>
        <p:blipFill>
          <a:blip r:embed="rId4"/>
          <a:stretch>
            <a:fillRect/>
          </a:stretch>
        </p:blipFill>
        <p:spPr>
          <a:xfrm>
            <a:off x="222915" y="137160"/>
            <a:ext cx="495173" cy="640080"/>
          </a:xfrm>
          <a:prstGeom prst="rect">
            <a:avLst/>
          </a:prstGeom>
        </p:spPr>
      </p:pic>
      <p:pic>
        <p:nvPicPr>
          <p:cNvPr id="13" name="Picture 2" descr="Điện Điện tử - Sư phạm Kỹ thuật Tp. HCM - Home | Facebook">
            <a:extLst>
              <a:ext uri="{FF2B5EF4-FFF2-40B4-BE49-F238E27FC236}">
                <a16:creationId xmlns:a16="http://schemas.microsoft.com/office/drawing/2014/main" id="{FEDD71CD-C7B1-4928-AD86-14B54B1170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78F28D5-6835-C2A4-3CE3-6E4416434005}"/>
              </a:ext>
            </a:extLst>
          </p:cNvPr>
          <p:cNvSpPr txBox="1"/>
          <p:nvPr/>
        </p:nvSpPr>
        <p:spPr>
          <a:xfrm>
            <a:off x="929372" y="1033492"/>
            <a:ext cx="1509028" cy="2677656"/>
          </a:xfrm>
          <a:prstGeom prst="rect">
            <a:avLst/>
          </a:prstGeom>
          <a:noFill/>
        </p:spPr>
        <p:txBody>
          <a:bodyPr wrap="square" rtlCol="0">
            <a:spAutoFit/>
          </a:bodyPr>
          <a:lstStyle/>
          <a:p>
            <a:pPr algn="l"/>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L</a:t>
            </a:r>
            <a:r>
              <a:rPr lang="vi-VN"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ư</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u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đồ</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giải</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thuật</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Processs</a:t>
            </a:r>
            <a:r>
              <a:rPr lang="en-US" sz="2800" b="1" dirty="0">
                <a:latin typeface="Times New Roman" panose="02020603050405020304" pitchFamily="18" charset="0"/>
                <a:cs typeface="Times New Roman" panose="02020603050405020304" pitchFamily="18" charset="0"/>
              </a:rPr>
              <a:t> Output Task</a:t>
            </a:r>
            <a:endPar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FF12FDFB-6D42-9D37-E9C7-29C3F776E824}"/>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IV. THIẾT KẾ PHẦN MỀM</a:t>
            </a:r>
          </a:p>
        </p:txBody>
      </p:sp>
    </p:spTree>
    <p:extLst>
      <p:ext uri="{BB962C8B-B14F-4D97-AF65-F5344CB8AC3E}">
        <p14:creationId xmlns:p14="http://schemas.microsoft.com/office/powerpoint/2010/main" val="3235888993"/>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B413B4-6E55-4E9D-9AE9-69F7EA59B125}"/>
              </a:ext>
            </a:extLst>
          </p:cNvPr>
          <p:cNvPicPr/>
          <p:nvPr/>
        </p:nvPicPr>
        <p:blipFill>
          <a:blip r:embed="rId3">
            <a:extLst>
              <a:ext uri="{28A0092B-C50C-407E-A947-70E740481C1C}">
                <a14:useLocalDpi xmlns:a14="http://schemas.microsoft.com/office/drawing/2010/main" val="0"/>
              </a:ext>
            </a:extLst>
          </a:blip>
          <a:stretch>
            <a:fillRect/>
          </a:stretch>
        </p:blipFill>
        <p:spPr>
          <a:xfrm>
            <a:off x="2743200" y="1033492"/>
            <a:ext cx="4535424" cy="3931920"/>
          </a:xfrm>
          <a:prstGeom prst="rect">
            <a:avLst/>
          </a:prstGeom>
        </p:spPr>
      </p:pic>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2" name="Picture 11">
            <a:extLst>
              <a:ext uri="{FF2B5EF4-FFF2-40B4-BE49-F238E27FC236}">
                <a16:creationId xmlns:a16="http://schemas.microsoft.com/office/drawing/2014/main" id="{6276FB34-D7B1-E972-C1FF-A6FD37155C5F}"/>
              </a:ext>
            </a:extLst>
          </p:cNvPr>
          <p:cNvPicPr>
            <a:picLocks noChangeAspect="1"/>
          </p:cNvPicPr>
          <p:nvPr/>
        </p:nvPicPr>
        <p:blipFill>
          <a:blip r:embed="rId4"/>
          <a:stretch>
            <a:fillRect/>
          </a:stretch>
        </p:blipFill>
        <p:spPr>
          <a:xfrm>
            <a:off x="222915" y="137160"/>
            <a:ext cx="495173" cy="640080"/>
          </a:xfrm>
          <a:prstGeom prst="rect">
            <a:avLst/>
          </a:prstGeom>
        </p:spPr>
      </p:pic>
      <p:pic>
        <p:nvPicPr>
          <p:cNvPr id="13" name="Picture 2" descr="Điện Điện tử - Sư phạm Kỹ thuật Tp. HCM - Home | Facebook">
            <a:extLst>
              <a:ext uri="{FF2B5EF4-FFF2-40B4-BE49-F238E27FC236}">
                <a16:creationId xmlns:a16="http://schemas.microsoft.com/office/drawing/2014/main" id="{FEDD71CD-C7B1-4928-AD86-14B54B1170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78F28D5-6835-C2A4-3CE3-6E4416434005}"/>
              </a:ext>
            </a:extLst>
          </p:cNvPr>
          <p:cNvSpPr txBox="1"/>
          <p:nvPr/>
        </p:nvSpPr>
        <p:spPr>
          <a:xfrm>
            <a:off x="929372" y="1033492"/>
            <a:ext cx="1585228" cy="2677656"/>
          </a:xfrm>
          <a:prstGeom prst="rect">
            <a:avLst/>
          </a:prstGeom>
          <a:noFill/>
        </p:spPr>
        <p:txBody>
          <a:bodyPr wrap="square" rtlCol="0">
            <a:spAutoFit/>
          </a:bodyPr>
          <a:lstStyle/>
          <a:p>
            <a:pPr algn="l"/>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L</a:t>
            </a:r>
            <a:r>
              <a:rPr lang="vi-VN"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ư</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u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đồ</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giải</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thuật</a:t>
            </a:r>
            <a:r>
              <a:rPr lang="en-US" sz="2800" b="1" dirty="0">
                <a:latin typeface="Times New Roman" panose="02020603050405020304" pitchFamily="18" charset="0"/>
                <a:cs typeface="Times New Roman" panose="02020603050405020304" pitchFamily="18" charset="0"/>
              </a:rPr>
              <a:t> Scan ADC Task</a:t>
            </a:r>
            <a:endPar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FF12FDFB-6D42-9D37-E9C7-29C3F776E824}"/>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IV. THIẾT KẾ PHẦN MỀM</a:t>
            </a:r>
          </a:p>
        </p:txBody>
      </p:sp>
    </p:spTree>
    <p:extLst>
      <p:ext uri="{BB962C8B-B14F-4D97-AF65-F5344CB8AC3E}">
        <p14:creationId xmlns:p14="http://schemas.microsoft.com/office/powerpoint/2010/main" val="2623708554"/>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2" name="Picture 11">
            <a:extLst>
              <a:ext uri="{FF2B5EF4-FFF2-40B4-BE49-F238E27FC236}">
                <a16:creationId xmlns:a16="http://schemas.microsoft.com/office/drawing/2014/main" id="{6276FB34-D7B1-E972-C1FF-A6FD37155C5F}"/>
              </a:ext>
            </a:extLst>
          </p:cNvPr>
          <p:cNvPicPr>
            <a:picLocks noChangeAspect="1"/>
          </p:cNvPicPr>
          <p:nvPr/>
        </p:nvPicPr>
        <p:blipFill>
          <a:blip r:embed="rId3"/>
          <a:stretch>
            <a:fillRect/>
          </a:stretch>
        </p:blipFill>
        <p:spPr>
          <a:xfrm>
            <a:off x="222915" y="137160"/>
            <a:ext cx="495173" cy="640080"/>
          </a:xfrm>
          <a:prstGeom prst="rect">
            <a:avLst/>
          </a:prstGeom>
        </p:spPr>
      </p:pic>
      <p:pic>
        <p:nvPicPr>
          <p:cNvPr id="13" name="Picture 2" descr="Điện Điện tử - Sư phạm Kỹ thuật Tp. HCM - Home | Facebook">
            <a:extLst>
              <a:ext uri="{FF2B5EF4-FFF2-40B4-BE49-F238E27FC236}">
                <a16:creationId xmlns:a16="http://schemas.microsoft.com/office/drawing/2014/main" id="{FEDD71CD-C7B1-4928-AD86-14B54B1170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78F28D5-6835-C2A4-3CE3-6E4416434005}"/>
              </a:ext>
            </a:extLst>
          </p:cNvPr>
          <p:cNvSpPr txBox="1"/>
          <p:nvPr/>
        </p:nvSpPr>
        <p:spPr>
          <a:xfrm>
            <a:off x="929372" y="1033492"/>
            <a:ext cx="1737628" cy="1815882"/>
          </a:xfrm>
          <a:prstGeom prst="rect">
            <a:avLst/>
          </a:prstGeom>
          <a:noFill/>
        </p:spPr>
        <p:txBody>
          <a:bodyPr wrap="square" rtlCol="0">
            <a:spAutoFit/>
          </a:bodyPr>
          <a:lstStyle/>
          <a:p>
            <a:pPr algn="l"/>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L</a:t>
            </a:r>
            <a:r>
              <a:rPr lang="vi-VN"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ư</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u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đồ</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giải</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thuật</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Transmit Task</a:t>
            </a:r>
            <a:endPar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FF12FDFB-6D42-9D37-E9C7-29C3F776E824}"/>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IV. THIẾT KẾ PHẦN MỀM</a:t>
            </a:r>
          </a:p>
        </p:txBody>
      </p:sp>
      <p:pic>
        <p:nvPicPr>
          <p:cNvPr id="15" name="Picture 14">
            <a:extLst>
              <a:ext uri="{FF2B5EF4-FFF2-40B4-BE49-F238E27FC236}">
                <a16:creationId xmlns:a16="http://schemas.microsoft.com/office/drawing/2014/main" id="{B51A5209-A507-4050-88DD-FE1F400424F5}"/>
              </a:ext>
            </a:extLst>
          </p:cNvPr>
          <p:cNvPicPr/>
          <p:nvPr/>
        </p:nvPicPr>
        <p:blipFill>
          <a:blip r:embed="rId5">
            <a:extLst>
              <a:ext uri="{28A0092B-C50C-407E-A947-70E740481C1C}">
                <a14:useLocalDpi xmlns:a14="http://schemas.microsoft.com/office/drawing/2010/main" val="0"/>
              </a:ext>
            </a:extLst>
          </a:blip>
          <a:stretch>
            <a:fillRect/>
          </a:stretch>
        </p:blipFill>
        <p:spPr>
          <a:xfrm>
            <a:off x="2667000" y="951994"/>
            <a:ext cx="3474720" cy="3931920"/>
          </a:xfrm>
          <a:prstGeom prst="rect">
            <a:avLst/>
          </a:prstGeom>
        </p:spPr>
      </p:pic>
    </p:spTree>
    <p:extLst>
      <p:ext uri="{BB962C8B-B14F-4D97-AF65-F5344CB8AC3E}">
        <p14:creationId xmlns:p14="http://schemas.microsoft.com/office/powerpoint/2010/main" val="711655724"/>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2" name="Picture 11">
            <a:extLst>
              <a:ext uri="{FF2B5EF4-FFF2-40B4-BE49-F238E27FC236}">
                <a16:creationId xmlns:a16="http://schemas.microsoft.com/office/drawing/2014/main" id="{6276FB34-D7B1-E972-C1FF-A6FD37155C5F}"/>
              </a:ext>
            </a:extLst>
          </p:cNvPr>
          <p:cNvPicPr>
            <a:picLocks noChangeAspect="1"/>
          </p:cNvPicPr>
          <p:nvPr/>
        </p:nvPicPr>
        <p:blipFill>
          <a:blip r:embed="rId3"/>
          <a:stretch>
            <a:fillRect/>
          </a:stretch>
        </p:blipFill>
        <p:spPr>
          <a:xfrm>
            <a:off x="222915" y="137160"/>
            <a:ext cx="495173" cy="640080"/>
          </a:xfrm>
          <a:prstGeom prst="rect">
            <a:avLst/>
          </a:prstGeom>
        </p:spPr>
      </p:pic>
      <p:pic>
        <p:nvPicPr>
          <p:cNvPr id="13" name="Picture 2" descr="Điện Điện tử - Sư phạm Kỹ thuật Tp. HCM - Home | Facebook">
            <a:extLst>
              <a:ext uri="{FF2B5EF4-FFF2-40B4-BE49-F238E27FC236}">
                <a16:creationId xmlns:a16="http://schemas.microsoft.com/office/drawing/2014/main" id="{FEDD71CD-C7B1-4928-AD86-14B54B1170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78F28D5-6835-C2A4-3CE3-6E4416434005}"/>
              </a:ext>
            </a:extLst>
          </p:cNvPr>
          <p:cNvSpPr txBox="1"/>
          <p:nvPr/>
        </p:nvSpPr>
        <p:spPr>
          <a:xfrm>
            <a:off x="929372" y="1033492"/>
            <a:ext cx="1813828" cy="2246769"/>
          </a:xfrm>
          <a:prstGeom prst="rect">
            <a:avLst/>
          </a:prstGeom>
          <a:noFill/>
        </p:spPr>
        <p:txBody>
          <a:bodyPr wrap="square" rtlCol="0">
            <a:spAutoFit/>
          </a:bodyPr>
          <a:lstStyle/>
          <a:p>
            <a:pPr algn="l"/>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L</a:t>
            </a:r>
            <a:r>
              <a:rPr lang="vi-VN"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ư</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u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đồ</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giải</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thuật</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Matrix Handler Task</a:t>
            </a:r>
          </a:p>
        </p:txBody>
      </p:sp>
      <p:sp>
        <p:nvSpPr>
          <p:cNvPr id="11" name="TextBox 10">
            <a:extLst>
              <a:ext uri="{FF2B5EF4-FFF2-40B4-BE49-F238E27FC236}">
                <a16:creationId xmlns:a16="http://schemas.microsoft.com/office/drawing/2014/main" id="{FF12FDFB-6D42-9D37-E9C7-29C3F776E824}"/>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IV. THIẾT KẾ PHẦN MỀM</a:t>
            </a:r>
          </a:p>
        </p:txBody>
      </p:sp>
      <p:pic>
        <p:nvPicPr>
          <p:cNvPr id="10" name="Picture 9">
            <a:extLst>
              <a:ext uri="{FF2B5EF4-FFF2-40B4-BE49-F238E27FC236}">
                <a16:creationId xmlns:a16="http://schemas.microsoft.com/office/drawing/2014/main" id="{26FCEC9A-49C1-442D-8F45-D4AE22AC55C0}"/>
              </a:ext>
            </a:extLst>
          </p:cNvPr>
          <p:cNvPicPr/>
          <p:nvPr/>
        </p:nvPicPr>
        <p:blipFill>
          <a:blip r:embed="rId5">
            <a:extLst>
              <a:ext uri="{28A0092B-C50C-407E-A947-70E740481C1C}">
                <a14:useLocalDpi xmlns:a14="http://schemas.microsoft.com/office/drawing/2010/main" val="0"/>
              </a:ext>
            </a:extLst>
          </a:blip>
          <a:stretch>
            <a:fillRect/>
          </a:stretch>
        </p:blipFill>
        <p:spPr>
          <a:xfrm>
            <a:off x="2514600" y="1033492"/>
            <a:ext cx="4572000" cy="3657600"/>
          </a:xfrm>
          <a:prstGeom prst="rect">
            <a:avLst/>
          </a:prstGeom>
        </p:spPr>
      </p:pic>
    </p:spTree>
    <p:extLst>
      <p:ext uri="{BB962C8B-B14F-4D97-AF65-F5344CB8AC3E}">
        <p14:creationId xmlns:p14="http://schemas.microsoft.com/office/powerpoint/2010/main" val="1271221331"/>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2" name="Picture 11">
            <a:extLst>
              <a:ext uri="{FF2B5EF4-FFF2-40B4-BE49-F238E27FC236}">
                <a16:creationId xmlns:a16="http://schemas.microsoft.com/office/drawing/2014/main" id="{6276FB34-D7B1-E972-C1FF-A6FD37155C5F}"/>
              </a:ext>
            </a:extLst>
          </p:cNvPr>
          <p:cNvPicPr>
            <a:picLocks noChangeAspect="1"/>
          </p:cNvPicPr>
          <p:nvPr/>
        </p:nvPicPr>
        <p:blipFill>
          <a:blip r:embed="rId3"/>
          <a:stretch>
            <a:fillRect/>
          </a:stretch>
        </p:blipFill>
        <p:spPr>
          <a:xfrm>
            <a:off x="222915" y="137160"/>
            <a:ext cx="495173" cy="640080"/>
          </a:xfrm>
          <a:prstGeom prst="rect">
            <a:avLst/>
          </a:prstGeom>
        </p:spPr>
      </p:pic>
      <p:pic>
        <p:nvPicPr>
          <p:cNvPr id="13" name="Picture 2" descr="Điện Điện tử - Sư phạm Kỹ thuật Tp. HCM - Home | Facebook">
            <a:extLst>
              <a:ext uri="{FF2B5EF4-FFF2-40B4-BE49-F238E27FC236}">
                <a16:creationId xmlns:a16="http://schemas.microsoft.com/office/drawing/2014/main" id="{FEDD71CD-C7B1-4928-AD86-14B54B1170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78F28D5-6835-C2A4-3CE3-6E4416434005}"/>
              </a:ext>
            </a:extLst>
          </p:cNvPr>
          <p:cNvSpPr txBox="1"/>
          <p:nvPr/>
        </p:nvSpPr>
        <p:spPr>
          <a:xfrm>
            <a:off x="929372" y="1033492"/>
            <a:ext cx="7285256" cy="523220"/>
          </a:xfrm>
          <a:prstGeom prst="rect">
            <a:avLst/>
          </a:prstGeom>
          <a:noFill/>
        </p:spPr>
        <p:txBody>
          <a:bodyPr wrap="square" rtlCol="0">
            <a:spAutoFit/>
          </a:bodyPr>
          <a:lstStyle/>
          <a:p>
            <a:pPr algn="l"/>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L</a:t>
            </a:r>
            <a:r>
              <a:rPr lang="vi-VN"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ư</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u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đồ</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giải</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thuật</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Peak Control Task</a:t>
            </a:r>
            <a:endPar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FF12FDFB-6D42-9D37-E9C7-29C3F776E824}"/>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IV. THIẾT KẾ PHẦN MỀM</a:t>
            </a:r>
          </a:p>
        </p:txBody>
      </p:sp>
      <p:pic>
        <p:nvPicPr>
          <p:cNvPr id="8" name="Picture 7">
            <a:extLst>
              <a:ext uri="{FF2B5EF4-FFF2-40B4-BE49-F238E27FC236}">
                <a16:creationId xmlns:a16="http://schemas.microsoft.com/office/drawing/2014/main" id="{32FB3C96-047A-45AC-B8B6-871EFD558568}"/>
              </a:ext>
            </a:extLst>
          </p:cNvPr>
          <p:cNvPicPr/>
          <p:nvPr/>
        </p:nvPicPr>
        <p:blipFill>
          <a:blip r:embed="rId5">
            <a:extLst>
              <a:ext uri="{28A0092B-C50C-407E-A947-70E740481C1C}">
                <a14:useLocalDpi xmlns:a14="http://schemas.microsoft.com/office/drawing/2010/main" val="0"/>
              </a:ext>
            </a:extLst>
          </a:blip>
          <a:stretch>
            <a:fillRect/>
          </a:stretch>
        </p:blipFill>
        <p:spPr>
          <a:xfrm>
            <a:off x="2468880" y="1556712"/>
            <a:ext cx="4206240" cy="3383280"/>
          </a:xfrm>
          <a:prstGeom prst="rect">
            <a:avLst/>
          </a:prstGeom>
        </p:spPr>
      </p:pic>
    </p:spTree>
    <p:extLst>
      <p:ext uri="{BB962C8B-B14F-4D97-AF65-F5344CB8AC3E}">
        <p14:creationId xmlns:p14="http://schemas.microsoft.com/office/powerpoint/2010/main" val="3084103218"/>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2" name="Picture 11">
            <a:extLst>
              <a:ext uri="{FF2B5EF4-FFF2-40B4-BE49-F238E27FC236}">
                <a16:creationId xmlns:a16="http://schemas.microsoft.com/office/drawing/2014/main" id="{6276FB34-D7B1-E972-C1FF-A6FD37155C5F}"/>
              </a:ext>
            </a:extLst>
          </p:cNvPr>
          <p:cNvPicPr>
            <a:picLocks noChangeAspect="1"/>
          </p:cNvPicPr>
          <p:nvPr/>
        </p:nvPicPr>
        <p:blipFill>
          <a:blip r:embed="rId3"/>
          <a:stretch>
            <a:fillRect/>
          </a:stretch>
        </p:blipFill>
        <p:spPr>
          <a:xfrm>
            <a:off x="222915" y="137160"/>
            <a:ext cx="495173" cy="640080"/>
          </a:xfrm>
          <a:prstGeom prst="rect">
            <a:avLst/>
          </a:prstGeom>
        </p:spPr>
      </p:pic>
      <p:pic>
        <p:nvPicPr>
          <p:cNvPr id="13" name="Picture 2" descr="Điện Điện tử - Sư phạm Kỹ thuật Tp. HCM - Home | Facebook">
            <a:extLst>
              <a:ext uri="{FF2B5EF4-FFF2-40B4-BE49-F238E27FC236}">
                <a16:creationId xmlns:a16="http://schemas.microsoft.com/office/drawing/2014/main" id="{FEDD71CD-C7B1-4928-AD86-14B54B1170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78F28D5-6835-C2A4-3CE3-6E4416434005}"/>
              </a:ext>
            </a:extLst>
          </p:cNvPr>
          <p:cNvSpPr txBox="1"/>
          <p:nvPr/>
        </p:nvSpPr>
        <p:spPr>
          <a:xfrm>
            <a:off x="929372" y="1033492"/>
            <a:ext cx="1585228" cy="2677656"/>
          </a:xfrm>
          <a:prstGeom prst="rect">
            <a:avLst/>
          </a:prstGeom>
          <a:noFill/>
        </p:spPr>
        <p:txBody>
          <a:bodyPr wrap="square" rtlCol="0">
            <a:spAutoFit/>
          </a:bodyPr>
          <a:lstStyle/>
          <a:p>
            <a:pPr algn="l"/>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L</a:t>
            </a:r>
            <a:r>
              <a:rPr lang="vi-VN"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ư</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u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đồ</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giải</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thuật</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Button Handler Task</a:t>
            </a:r>
            <a:endPar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FF12FDFB-6D42-9D37-E9C7-29C3F776E824}"/>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IV. THIẾT KẾ PHẦN MỀM</a:t>
            </a:r>
          </a:p>
        </p:txBody>
      </p:sp>
      <p:pic>
        <p:nvPicPr>
          <p:cNvPr id="8" name="Picture 7">
            <a:extLst>
              <a:ext uri="{FF2B5EF4-FFF2-40B4-BE49-F238E27FC236}">
                <a16:creationId xmlns:a16="http://schemas.microsoft.com/office/drawing/2014/main" id="{DDC047A4-AF22-45DF-AB5D-3E185BE25249}"/>
              </a:ext>
            </a:extLst>
          </p:cNvPr>
          <p:cNvPicPr/>
          <p:nvPr/>
        </p:nvPicPr>
        <p:blipFill>
          <a:blip r:embed="rId5">
            <a:extLst>
              <a:ext uri="{28A0092B-C50C-407E-A947-70E740481C1C}">
                <a14:useLocalDpi xmlns:a14="http://schemas.microsoft.com/office/drawing/2010/main" val="0"/>
              </a:ext>
            </a:extLst>
          </a:blip>
          <a:stretch>
            <a:fillRect/>
          </a:stretch>
        </p:blipFill>
        <p:spPr>
          <a:xfrm>
            <a:off x="2971800" y="1033492"/>
            <a:ext cx="4297680" cy="3840480"/>
          </a:xfrm>
          <a:prstGeom prst="rect">
            <a:avLst/>
          </a:prstGeom>
        </p:spPr>
      </p:pic>
    </p:spTree>
    <p:extLst>
      <p:ext uri="{BB962C8B-B14F-4D97-AF65-F5344CB8AC3E}">
        <p14:creationId xmlns:p14="http://schemas.microsoft.com/office/powerpoint/2010/main" val="175476894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2" name="Picture 11">
            <a:extLst>
              <a:ext uri="{FF2B5EF4-FFF2-40B4-BE49-F238E27FC236}">
                <a16:creationId xmlns:a16="http://schemas.microsoft.com/office/drawing/2014/main" id="{6276FB34-D7B1-E972-C1FF-A6FD37155C5F}"/>
              </a:ext>
            </a:extLst>
          </p:cNvPr>
          <p:cNvPicPr>
            <a:picLocks noChangeAspect="1"/>
          </p:cNvPicPr>
          <p:nvPr/>
        </p:nvPicPr>
        <p:blipFill>
          <a:blip r:embed="rId3"/>
          <a:stretch>
            <a:fillRect/>
          </a:stretch>
        </p:blipFill>
        <p:spPr>
          <a:xfrm>
            <a:off x="222915" y="137160"/>
            <a:ext cx="495173" cy="640080"/>
          </a:xfrm>
          <a:prstGeom prst="rect">
            <a:avLst/>
          </a:prstGeom>
        </p:spPr>
      </p:pic>
      <p:pic>
        <p:nvPicPr>
          <p:cNvPr id="13" name="Picture 2" descr="Điện Điện tử - Sư phạm Kỹ thuật Tp. HCM - Home | Facebook">
            <a:extLst>
              <a:ext uri="{FF2B5EF4-FFF2-40B4-BE49-F238E27FC236}">
                <a16:creationId xmlns:a16="http://schemas.microsoft.com/office/drawing/2014/main" id="{FEDD71CD-C7B1-4928-AD86-14B54B1170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78F28D5-6835-C2A4-3CE3-6E4416434005}"/>
              </a:ext>
            </a:extLst>
          </p:cNvPr>
          <p:cNvSpPr txBox="1"/>
          <p:nvPr/>
        </p:nvSpPr>
        <p:spPr>
          <a:xfrm>
            <a:off x="929372" y="1033492"/>
            <a:ext cx="1966228" cy="2246769"/>
          </a:xfrm>
          <a:prstGeom prst="rect">
            <a:avLst/>
          </a:prstGeom>
          <a:noFill/>
        </p:spPr>
        <p:txBody>
          <a:bodyPr wrap="square" rtlCol="0">
            <a:spAutoFit/>
          </a:bodyPr>
          <a:lstStyle/>
          <a:p>
            <a:pPr algn="l"/>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L</a:t>
            </a:r>
            <a:r>
              <a:rPr lang="vi-VN"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ư</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u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đồ</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giải</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thuật</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UART </a:t>
            </a:r>
            <a:r>
              <a:rPr lang="en-US" sz="2800" b="1" dirty="0" err="1">
                <a:latin typeface="Times New Roman" panose="02020603050405020304" pitchFamily="18" charset="0"/>
                <a:cs typeface="Times New Roman" panose="02020603050405020304" pitchFamily="18" charset="0"/>
              </a:rPr>
              <a:t>RxHandler</a:t>
            </a:r>
            <a:r>
              <a:rPr lang="en-US" sz="2800" b="1" dirty="0">
                <a:latin typeface="Times New Roman" panose="02020603050405020304" pitchFamily="18" charset="0"/>
                <a:cs typeface="Times New Roman" panose="02020603050405020304" pitchFamily="18" charset="0"/>
              </a:rPr>
              <a:t> Task</a:t>
            </a:r>
            <a:endPar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FF12FDFB-6D42-9D37-E9C7-29C3F776E824}"/>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IV. THIẾT KẾ PHẦN MỀM</a:t>
            </a:r>
          </a:p>
        </p:txBody>
      </p:sp>
      <p:pic>
        <p:nvPicPr>
          <p:cNvPr id="8" name="Picture 7">
            <a:extLst>
              <a:ext uri="{FF2B5EF4-FFF2-40B4-BE49-F238E27FC236}">
                <a16:creationId xmlns:a16="http://schemas.microsoft.com/office/drawing/2014/main" id="{0E676FD7-BBA0-49E9-A4E1-9F706C7A5BC8}"/>
              </a:ext>
            </a:extLst>
          </p:cNvPr>
          <p:cNvPicPr/>
          <p:nvPr/>
        </p:nvPicPr>
        <p:blipFill>
          <a:blip r:embed="rId5">
            <a:extLst>
              <a:ext uri="{28A0092B-C50C-407E-A947-70E740481C1C}">
                <a14:useLocalDpi xmlns:a14="http://schemas.microsoft.com/office/drawing/2010/main" val="0"/>
              </a:ext>
            </a:extLst>
          </a:blip>
          <a:stretch>
            <a:fillRect/>
          </a:stretch>
        </p:blipFill>
        <p:spPr>
          <a:xfrm>
            <a:off x="2286000" y="1094601"/>
            <a:ext cx="4572000" cy="3931920"/>
          </a:xfrm>
          <a:prstGeom prst="rect">
            <a:avLst/>
          </a:prstGeom>
        </p:spPr>
      </p:pic>
    </p:spTree>
    <p:extLst>
      <p:ext uri="{BB962C8B-B14F-4D97-AF65-F5344CB8AC3E}">
        <p14:creationId xmlns:p14="http://schemas.microsoft.com/office/powerpoint/2010/main" val="297133394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3-Finger Adaptive Robot Gripper - Robotiq">
            <a:extLst>
              <a:ext uri="{FF2B5EF4-FFF2-40B4-BE49-F238E27FC236}">
                <a16:creationId xmlns:a16="http://schemas.microsoft.com/office/drawing/2014/main" id="{57DF2B8A-D4C2-5D52-BFD2-7812F7515F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263"/>
          <a:stretch/>
        </p:blipFill>
        <p:spPr bwMode="auto">
          <a:xfrm>
            <a:off x="1468725" y="1723370"/>
            <a:ext cx="3789075" cy="338328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TextBox 6">
            <a:extLst>
              <a:ext uri="{FF2B5EF4-FFF2-40B4-BE49-F238E27FC236}">
                <a16:creationId xmlns:a16="http://schemas.microsoft.com/office/drawing/2014/main" id="{DA6388B8-948E-7534-84CE-5DD75410C0B4}"/>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III. THIẾT KẾ PHẦN CỨNG</a:t>
            </a:r>
          </a:p>
        </p:txBody>
      </p:sp>
      <p:sp>
        <p:nvSpPr>
          <p:cNvPr id="9" name="TextBox 8">
            <a:extLst>
              <a:ext uri="{FF2B5EF4-FFF2-40B4-BE49-F238E27FC236}">
                <a16:creationId xmlns:a16="http://schemas.microsoft.com/office/drawing/2014/main" id="{810DB69C-487A-0AAE-4915-9FAE277CEF7C}"/>
              </a:ext>
            </a:extLst>
          </p:cNvPr>
          <p:cNvSpPr txBox="1"/>
          <p:nvPr/>
        </p:nvSpPr>
        <p:spPr>
          <a:xfrm>
            <a:off x="929372" y="1033492"/>
            <a:ext cx="7285256" cy="523220"/>
          </a:xfrm>
          <a:prstGeom prst="rect">
            <a:avLst/>
          </a:prstGeom>
          <a:noFill/>
        </p:spPr>
        <p:txBody>
          <a:bodyPr wrap="square" rtlCol="0">
            <a:spAutoFit/>
          </a:bodyPr>
          <a:lstStyle/>
          <a:p>
            <a:pPr algn="l"/>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Thiết kế hệ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thống</a:t>
            </a:r>
            <a:endPar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5D3E789F-117B-800B-13A9-C93694596B06}"/>
              </a:ext>
            </a:extLst>
          </p:cNvPr>
          <p:cNvPicPr>
            <a:picLocks noChangeAspect="1"/>
          </p:cNvPicPr>
          <p:nvPr/>
        </p:nvPicPr>
        <p:blipFill>
          <a:blip r:embed="rId3"/>
          <a:stretch>
            <a:fillRect/>
          </a:stretch>
        </p:blipFill>
        <p:spPr>
          <a:xfrm>
            <a:off x="222915" y="137160"/>
            <a:ext cx="495173" cy="640080"/>
          </a:xfrm>
          <a:prstGeom prst="rect">
            <a:avLst/>
          </a:prstGeom>
        </p:spPr>
      </p:pic>
      <p:pic>
        <p:nvPicPr>
          <p:cNvPr id="17" name="Picture 2" descr="Điện Điện tử - Sư phạm Kỹ thuật Tp. HCM - Home | Facebook">
            <a:extLst>
              <a:ext uri="{FF2B5EF4-FFF2-40B4-BE49-F238E27FC236}">
                <a16:creationId xmlns:a16="http://schemas.microsoft.com/office/drawing/2014/main" id="{D5F6C6BC-1C08-6223-AEC7-E7C910D57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37957AA-45EB-FC22-FAC7-6565BDF1ED37}"/>
              </a:ext>
            </a:extLst>
          </p:cNvPr>
          <p:cNvPicPr>
            <a:picLocks noChangeAspect="1"/>
          </p:cNvPicPr>
          <p:nvPr/>
        </p:nvPicPr>
        <p:blipFill>
          <a:blip r:embed="rId5"/>
          <a:stretch>
            <a:fillRect/>
          </a:stretch>
        </p:blipFill>
        <p:spPr>
          <a:xfrm>
            <a:off x="4648200" y="1200150"/>
            <a:ext cx="3064796" cy="3657600"/>
          </a:xfrm>
          <a:prstGeom prst="rect">
            <a:avLst/>
          </a:prstGeom>
        </p:spPr>
      </p:pic>
    </p:spTree>
    <p:extLst>
      <p:ext uri="{BB962C8B-B14F-4D97-AF65-F5344CB8AC3E}">
        <p14:creationId xmlns:p14="http://schemas.microsoft.com/office/powerpoint/2010/main" val="3107592324"/>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2" name="Picture 11">
            <a:extLst>
              <a:ext uri="{FF2B5EF4-FFF2-40B4-BE49-F238E27FC236}">
                <a16:creationId xmlns:a16="http://schemas.microsoft.com/office/drawing/2014/main" id="{6276FB34-D7B1-E972-C1FF-A6FD37155C5F}"/>
              </a:ext>
            </a:extLst>
          </p:cNvPr>
          <p:cNvPicPr>
            <a:picLocks noChangeAspect="1"/>
          </p:cNvPicPr>
          <p:nvPr/>
        </p:nvPicPr>
        <p:blipFill>
          <a:blip r:embed="rId3"/>
          <a:stretch>
            <a:fillRect/>
          </a:stretch>
        </p:blipFill>
        <p:spPr>
          <a:xfrm>
            <a:off x="222915" y="137160"/>
            <a:ext cx="495173" cy="640080"/>
          </a:xfrm>
          <a:prstGeom prst="rect">
            <a:avLst/>
          </a:prstGeom>
        </p:spPr>
      </p:pic>
      <p:pic>
        <p:nvPicPr>
          <p:cNvPr id="13" name="Picture 2" descr="Điện Điện tử - Sư phạm Kỹ thuật Tp. HCM - Home | Facebook">
            <a:extLst>
              <a:ext uri="{FF2B5EF4-FFF2-40B4-BE49-F238E27FC236}">
                <a16:creationId xmlns:a16="http://schemas.microsoft.com/office/drawing/2014/main" id="{FEDD71CD-C7B1-4928-AD86-14B54B1170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78F28D5-6835-C2A4-3CE3-6E4416434005}"/>
              </a:ext>
            </a:extLst>
          </p:cNvPr>
          <p:cNvSpPr txBox="1"/>
          <p:nvPr/>
        </p:nvSpPr>
        <p:spPr>
          <a:xfrm>
            <a:off x="929372" y="1033492"/>
            <a:ext cx="7285256" cy="954107"/>
          </a:xfrm>
          <a:prstGeom prst="rect">
            <a:avLst/>
          </a:prstGeom>
          <a:noFill/>
        </p:spPr>
        <p:txBody>
          <a:bodyPr wrap="square" rtlCol="0">
            <a:spAutoFit/>
          </a:bodyPr>
          <a:lstStyle/>
          <a:p>
            <a:pPr algn="l"/>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L</a:t>
            </a:r>
            <a:r>
              <a:rPr lang="vi-VN"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ư</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u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đồ</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giải</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thuật</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tác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vụ</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điều</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khiển</a:t>
            </a:r>
            <a:r>
              <a:rPr lang="en-US" sz="2800" b="1" dirty="0">
                <a:latin typeface="Times New Roman" panose="02020603050405020304" pitchFamily="18" charset="0"/>
                <a:cs typeface="Times New Roman" panose="02020603050405020304" pitchFamily="18" charset="0"/>
              </a:rPr>
              <a:t> servo </a:t>
            </a:r>
            <a:r>
              <a:rPr lang="en-US" sz="2800" b="1" dirty="0" err="1">
                <a:latin typeface="Times New Roman" panose="02020603050405020304" pitchFamily="18" charset="0"/>
                <a:cs typeface="Times New Roman" panose="02020603050405020304" pitchFamily="18" charset="0"/>
              </a:rPr>
              <a:t>từ</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lệnh</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nhận</a:t>
            </a:r>
            <a:r>
              <a:rPr lang="en-US" sz="2800" b="1" dirty="0">
                <a:latin typeface="Times New Roman" panose="02020603050405020304" pitchFamily="18" charset="0"/>
                <a:cs typeface="Times New Roman" panose="02020603050405020304" pitchFamily="18" charset="0"/>
              </a:rPr>
              <a:t> đ</a:t>
            </a:r>
            <a:r>
              <a:rPr lang="vi-VN" sz="2800" b="1" dirty="0">
                <a:latin typeface="Times New Roman" panose="02020603050405020304" pitchFamily="18" charset="0"/>
                <a:cs typeface="Times New Roman" panose="02020603050405020304" pitchFamily="18" charset="0"/>
              </a:rPr>
              <a:t>ược</a:t>
            </a:r>
            <a:endPar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FF12FDFB-6D42-9D37-E9C7-29C3F776E824}"/>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IV. THIẾT KẾ PHẦN MỀM</a:t>
            </a:r>
          </a:p>
        </p:txBody>
      </p:sp>
      <p:pic>
        <p:nvPicPr>
          <p:cNvPr id="8" name="Picture 7">
            <a:extLst>
              <a:ext uri="{FF2B5EF4-FFF2-40B4-BE49-F238E27FC236}">
                <a16:creationId xmlns:a16="http://schemas.microsoft.com/office/drawing/2014/main" id="{1A3F3D13-2129-418F-ACE7-359788B9F5DA}"/>
              </a:ext>
            </a:extLst>
          </p:cNvPr>
          <p:cNvPicPr/>
          <p:nvPr/>
        </p:nvPicPr>
        <p:blipFill>
          <a:blip r:embed="rId5">
            <a:extLst>
              <a:ext uri="{28A0092B-C50C-407E-A947-70E740481C1C}">
                <a14:useLocalDpi xmlns:a14="http://schemas.microsoft.com/office/drawing/2010/main" val="0"/>
              </a:ext>
            </a:extLst>
          </a:blip>
          <a:stretch>
            <a:fillRect/>
          </a:stretch>
        </p:blipFill>
        <p:spPr>
          <a:xfrm>
            <a:off x="1828800" y="1988821"/>
            <a:ext cx="5486400" cy="2926080"/>
          </a:xfrm>
          <a:prstGeom prst="rect">
            <a:avLst/>
          </a:prstGeom>
        </p:spPr>
      </p:pic>
    </p:spTree>
    <p:extLst>
      <p:ext uri="{BB962C8B-B14F-4D97-AF65-F5344CB8AC3E}">
        <p14:creationId xmlns:p14="http://schemas.microsoft.com/office/powerpoint/2010/main" val="186489043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2" name="Picture 11">
            <a:extLst>
              <a:ext uri="{FF2B5EF4-FFF2-40B4-BE49-F238E27FC236}">
                <a16:creationId xmlns:a16="http://schemas.microsoft.com/office/drawing/2014/main" id="{6276FB34-D7B1-E972-C1FF-A6FD37155C5F}"/>
              </a:ext>
            </a:extLst>
          </p:cNvPr>
          <p:cNvPicPr>
            <a:picLocks noChangeAspect="1"/>
          </p:cNvPicPr>
          <p:nvPr/>
        </p:nvPicPr>
        <p:blipFill>
          <a:blip r:embed="rId3"/>
          <a:stretch>
            <a:fillRect/>
          </a:stretch>
        </p:blipFill>
        <p:spPr>
          <a:xfrm>
            <a:off x="222915" y="137160"/>
            <a:ext cx="495173" cy="640080"/>
          </a:xfrm>
          <a:prstGeom prst="rect">
            <a:avLst/>
          </a:prstGeom>
        </p:spPr>
      </p:pic>
      <p:pic>
        <p:nvPicPr>
          <p:cNvPr id="13" name="Picture 2" descr="Điện Điện tử - Sư phạm Kỹ thuật Tp. HCM - Home | Facebook">
            <a:extLst>
              <a:ext uri="{FF2B5EF4-FFF2-40B4-BE49-F238E27FC236}">
                <a16:creationId xmlns:a16="http://schemas.microsoft.com/office/drawing/2014/main" id="{FEDD71CD-C7B1-4928-AD86-14B54B1170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78F28D5-6835-C2A4-3CE3-6E4416434005}"/>
              </a:ext>
            </a:extLst>
          </p:cNvPr>
          <p:cNvSpPr txBox="1"/>
          <p:nvPr/>
        </p:nvSpPr>
        <p:spPr>
          <a:xfrm>
            <a:off x="929372" y="1033492"/>
            <a:ext cx="1737628" cy="2246769"/>
          </a:xfrm>
          <a:prstGeom prst="rect">
            <a:avLst/>
          </a:prstGeom>
          <a:noFill/>
        </p:spPr>
        <p:txBody>
          <a:bodyPr wrap="square" rtlCol="0">
            <a:spAutoFit/>
          </a:bodyPr>
          <a:lstStyle/>
          <a:p>
            <a:pPr algn="l"/>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L</a:t>
            </a:r>
            <a:r>
              <a:rPr lang="vi-VN"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ư</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u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đồ</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giải</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thuật</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giải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thuật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nhận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diện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vật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thể</a:t>
            </a:r>
            <a:endPar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FF12FDFB-6D42-9D37-E9C7-29C3F776E824}"/>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IV. THIẾT KẾ PHẦN MỀM</a:t>
            </a:r>
          </a:p>
        </p:txBody>
      </p:sp>
      <p:pic>
        <p:nvPicPr>
          <p:cNvPr id="8" name="Picture 7">
            <a:extLst>
              <a:ext uri="{FF2B5EF4-FFF2-40B4-BE49-F238E27FC236}">
                <a16:creationId xmlns:a16="http://schemas.microsoft.com/office/drawing/2014/main" id="{BCF36EC5-B31E-4165-A812-BAC3D674A9C5}"/>
              </a:ext>
            </a:extLst>
          </p:cNvPr>
          <p:cNvPicPr/>
          <p:nvPr/>
        </p:nvPicPr>
        <p:blipFill>
          <a:blip r:embed="rId5">
            <a:extLst>
              <a:ext uri="{28A0092B-C50C-407E-A947-70E740481C1C}">
                <a14:useLocalDpi xmlns:a14="http://schemas.microsoft.com/office/drawing/2010/main" val="0"/>
              </a:ext>
            </a:extLst>
          </a:blip>
          <a:stretch>
            <a:fillRect/>
          </a:stretch>
        </p:blipFill>
        <p:spPr>
          <a:xfrm>
            <a:off x="2438400" y="914400"/>
            <a:ext cx="3474720" cy="4023360"/>
          </a:xfrm>
          <a:prstGeom prst="rect">
            <a:avLst/>
          </a:prstGeom>
        </p:spPr>
      </p:pic>
    </p:spTree>
    <p:extLst>
      <p:ext uri="{BB962C8B-B14F-4D97-AF65-F5344CB8AC3E}">
        <p14:creationId xmlns:p14="http://schemas.microsoft.com/office/powerpoint/2010/main" val="3360999745"/>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2" name="Picture 11">
            <a:extLst>
              <a:ext uri="{FF2B5EF4-FFF2-40B4-BE49-F238E27FC236}">
                <a16:creationId xmlns:a16="http://schemas.microsoft.com/office/drawing/2014/main" id="{6276FB34-D7B1-E972-C1FF-A6FD37155C5F}"/>
              </a:ext>
            </a:extLst>
          </p:cNvPr>
          <p:cNvPicPr>
            <a:picLocks noChangeAspect="1"/>
          </p:cNvPicPr>
          <p:nvPr/>
        </p:nvPicPr>
        <p:blipFill>
          <a:blip r:embed="rId3"/>
          <a:stretch>
            <a:fillRect/>
          </a:stretch>
        </p:blipFill>
        <p:spPr>
          <a:xfrm>
            <a:off x="222915" y="137160"/>
            <a:ext cx="495173" cy="640080"/>
          </a:xfrm>
          <a:prstGeom prst="rect">
            <a:avLst/>
          </a:prstGeom>
        </p:spPr>
      </p:pic>
      <p:pic>
        <p:nvPicPr>
          <p:cNvPr id="13" name="Picture 2" descr="Điện Điện tử - Sư phạm Kỹ thuật Tp. HCM - Home | Facebook">
            <a:extLst>
              <a:ext uri="{FF2B5EF4-FFF2-40B4-BE49-F238E27FC236}">
                <a16:creationId xmlns:a16="http://schemas.microsoft.com/office/drawing/2014/main" id="{FEDD71CD-C7B1-4928-AD86-14B54B1170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78F28D5-6835-C2A4-3CE3-6E4416434005}"/>
              </a:ext>
            </a:extLst>
          </p:cNvPr>
          <p:cNvSpPr txBox="1"/>
          <p:nvPr/>
        </p:nvSpPr>
        <p:spPr>
          <a:xfrm>
            <a:off x="929372" y="1033492"/>
            <a:ext cx="7285256" cy="523220"/>
          </a:xfrm>
          <a:prstGeom prst="rect">
            <a:avLst/>
          </a:prstGeom>
          <a:noFill/>
        </p:spPr>
        <p:txBody>
          <a:bodyPr wrap="square" rtlCol="0">
            <a:spAutoFit/>
          </a:bodyPr>
          <a:lstStyle/>
          <a:p>
            <a:pPr algn="l"/>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Thiết</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kế</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giao</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diện</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chính</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của</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phần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mềm</a:t>
            </a:r>
            <a:endPar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FF12FDFB-6D42-9D37-E9C7-29C3F776E824}"/>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IV. THIẾT KẾ PHẦN MỀM</a:t>
            </a:r>
          </a:p>
        </p:txBody>
      </p:sp>
      <p:pic>
        <p:nvPicPr>
          <p:cNvPr id="10" name="Picture 9">
            <a:extLst>
              <a:ext uri="{FF2B5EF4-FFF2-40B4-BE49-F238E27FC236}">
                <a16:creationId xmlns:a16="http://schemas.microsoft.com/office/drawing/2014/main" id="{6AE23276-7B60-4932-8CCA-5B43F8520C61}"/>
              </a:ext>
            </a:extLst>
          </p:cNvPr>
          <p:cNvPicPr/>
          <p:nvPr/>
        </p:nvPicPr>
        <p:blipFill>
          <a:blip r:embed="rId5">
            <a:extLst>
              <a:ext uri="{28A0092B-C50C-407E-A947-70E740481C1C}">
                <a14:useLocalDpi xmlns:a14="http://schemas.microsoft.com/office/drawing/2010/main" val="0"/>
              </a:ext>
            </a:extLst>
          </a:blip>
          <a:stretch>
            <a:fillRect/>
          </a:stretch>
        </p:blipFill>
        <p:spPr>
          <a:xfrm>
            <a:off x="1097280" y="1699374"/>
            <a:ext cx="6949440" cy="2834640"/>
          </a:xfrm>
          <a:prstGeom prst="rect">
            <a:avLst/>
          </a:prstGeom>
        </p:spPr>
      </p:pic>
    </p:spTree>
    <p:extLst>
      <p:ext uri="{BB962C8B-B14F-4D97-AF65-F5344CB8AC3E}">
        <p14:creationId xmlns:p14="http://schemas.microsoft.com/office/powerpoint/2010/main" val="850393094"/>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2" name="Picture 11">
            <a:extLst>
              <a:ext uri="{FF2B5EF4-FFF2-40B4-BE49-F238E27FC236}">
                <a16:creationId xmlns:a16="http://schemas.microsoft.com/office/drawing/2014/main" id="{6276FB34-D7B1-E972-C1FF-A6FD37155C5F}"/>
              </a:ext>
            </a:extLst>
          </p:cNvPr>
          <p:cNvPicPr>
            <a:picLocks noChangeAspect="1"/>
          </p:cNvPicPr>
          <p:nvPr/>
        </p:nvPicPr>
        <p:blipFill>
          <a:blip r:embed="rId3"/>
          <a:stretch>
            <a:fillRect/>
          </a:stretch>
        </p:blipFill>
        <p:spPr>
          <a:xfrm>
            <a:off x="222915" y="137160"/>
            <a:ext cx="495173" cy="640080"/>
          </a:xfrm>
          <a:prstGeom prst="rect">
            <a:avLst/>
          </a:prstGeom>
        </p:spPr>
      </p:pic>
      <p:pic>
        <p:nvPicPr>
          <p:cNvPr id="13" name="Picture 2" descr="Điện Điện tử - Sư phạm Kỹ thuật Tp. HCM - Home | Facebook">
            <a:extLst>
              <a:ext uri="{FF2B5EF4-FFF2-40B4-BE49-F238E27FC236}">
                <a16:creationId xmlns:a16="http://schemas.microsoft.com/office/drawing/2014/main" id="{FEDD71CD-C7B1-4928-AD86-14B54B1170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78F28D5-6835-C2A4-3CE3-6E4416434005}"/>
              </a:ext>
            </a:extLst>
          </p:cNvPr>
          <p:cNvSpPr txBox="1"/>
          <p:nvPr/>
        </p:nvSpPr>
        <p:spPr>
          <a:xfrm>
            <a:off x="929372" y="1033492"/>
            <a:ext cx="1813828" cy="1815882"/>
          </a:xfrm>
          <a:prstGeom prst="rect">
            <a:avLst/>
          </a:prstGeom>
          <a:noFill/>
        </p:spPr>
        <p:txBody>
          <a:bodyPr wrap="square" rtlCol="0">
            <a:spAutoFit/>
          </a:bodyPr>
          <a:lstStyle/>
          <a:p>
            <a:pPr algn="l"/>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Thiết</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kế</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giao</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diện</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điều</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khiển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động</a:t>
            </a:r>
            <a:r>
              <a:rPr lang="en-US" sz="2800" b="1" dirty="0">
                <a:latin typeface="Times New Roman" panose="02020603050405020304" pitchFamily="18" charset="0"/>
                <a:cs typeface="Times New Roman" panose="02020603050405020304" pitchFamily="18" charset="0"/>
              </a:rPr>
              <a:t> c</a:t>
            </a:r>
            <a:r>
              <a:rPr lang="vi-VN" sz="2800" b="1" dirty="0">
                <a:latin typeface="Times New Roman" panose="02020603050405020304" pitchFamily="18" charset="0"/>
                <a:cs typeface="Times New Roman" panose="02020603050405020304" pitchFamily="18" charset="0"/>
              </a:rPr>
              <a:t>ơ</a:t>
            </a:r>
            <a:endPar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FF12FDFB-6D42-9D37-E9C7-29C3F776E824}"/>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IV. THIẾT KẾ PHẦN MỀM</a:t>
            </a:r>
          </a:p>
        </p:txBody>
      </p:sp>
      <p:pic>
        <p:nvPicPr>
          <p:cNvPr id="15" name="Picture 14">
            <a:extLst>
              <a:ext uri="{FF2B5EF4-FFF2-40B4-BE49-F238E27FC236}">
                <a16:creationId xmlns:a16="http://schemas.microsoft.com/office/drawing/2014/main" id="{6BDBF7D8-2D2A-4568-98CB-A928C0DBCDC4}"/>
              </a:ext>
            </a:extLst>
          </p:cNvPr>
          <p:cNvPicPr/>
          <p:nvPr/>
        </p:nvPicPr>
        <p:blipFill rotWithShape="1">
          <a:blip r:embed="rId5">
            <a:extLst>
              <a:ext uri="{28A0092B-C50C-407E-A947-70E740481C1C}">
                <a14:useLocalDpi xmlns:a14="http://schemas.microsoft.com/office/drawing/2010/main" val="0"/>
              </a:ext>
            </a:extLst>
          </a:blip>
          <a:srcRect l="985" t="739" r="1344" b="1457"/>
          <a:stretch/>
        </p:blipFill>
        <p:spPr bwMode="auto">
          <a:xfrm>
            <a:off x="2743200" y="1031379"/>
            <a:ext cx="3657600" cy="39319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85837067"/>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2" name="Picture 11">
            <a:extLst>
              <a:ext uri="{FF2B5EF4-FFF2-40B4-BE49-F238E27FC236}">
                <a16:creationId xmlns:a16="http://schemas.microsoft.com/office/drawing/2014/main" id="{6276FB34-D7B1-E972-C1FF-A6FD37155C5F}"/>
              </a:ext>
            </a:extLst>
          </p:cNvPr>
          <p:cNvPicPr>
            <a:picLocks noChangeAspect="1"/>
          </p:cNvPicPr>
          <p:nvPr/>
        </p:nvPicPr>
        <p:blipFill>
          <a:blip r:embed="rId3"/>
          <a:stretch>
            <a:fillRect/>
          </a:stretch>
        </p:blipFill>
        <p:spPr>
          <a:xfrm>
            <a:off x="222915" y="137160"/>
            <a:ext cx="495173" cy="640080"/>
          </a:xfrm>
          <a:prstGeom prst="rect">
            <a:avLst/>
          </a:prstGeom>
        </p:spPr>
      </p:pic>
      <p:pic>
        <p:nvPicPr>
          <p:cNvPr id="13" name="Picture 2" descr="Điện Điện tử - Sư phạm Kỹ thuật Tp. HCM - Home | Facebook">
            <a:extLst>
              <a:ext uri="{FF2B5EF4-FFF2-40B4-BE49-F238E27FC236}">
                <a16:creationId xmlns:a16="http://schemas.microsoft.com/office/drawing/2014/main" id="{FEDD71CD-C7B1-4928-AD86-14B54B1170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78F28D5-6835-C2A4-3CE3-6E4416434005}"/>
              </a:ext>
            </a:extLst>
          </p:cNvPr>
          <p:cNvSpPr txBox="1"/>
          <p:nvPr/>
        </p:nvSpPr>
        <p:spPr>
          <a:xfrm>
            <a:off x="929372" y="1033492"/>
            <a:ext cx="7285256" cy="954107"/>
          </a:xfrm>
          <a:prstGeom prst="rect">
            <a:avLst/>
          </a:prstGeom>
          <a:noFill/>
        </p:spPr>
        <p:txBody>
          <a:bodyPr wrap="square" rtlCol="0">
            <a:spAutoFit/>
          </a:bodyPr>
          <a:lstStyle/>
          <a:p>
            <a:pPr algn="l"/>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Thiết</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kế</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giao</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diện</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hiển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thị</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đồ</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họa</a:t>
            </a:r>
            <a:r>
              <a:rPr lang="en-US" sz="2800" b="1" dirty="0">
                <a:latin typeface="Times New Roman" panose="02020603050405020304" pitchFamily="18" charset="0"/>
                <a:cs typeface="Times New Roman" panose="02020603050405020304" pitchFamily="18" charset="0"/>
              </a:rPr>
              <a:t> ma </a:t>
            </a:r>
            <a:r>
              <a:rPr lang="en-US" sz="2800" b="1" dirty="0" err="1">
                <a:latin typeface="Times New Roman" panose="02020603050405020304" pitchFamily="18" charset="0"/>
                <a:cs typeface="Times New Roman" panose="02020603050405020304" pitchFamily="18" charset="0"/>
              </a:rPr>
              <a:t>trận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cảm</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biến</a:t>
            </a:r>
            <a:r>
              <a:rPr lang="en-US" sz="2800" b="1" dirty="0">
                <a:latin typeface="Times New Roman" panose="02020603050405020304" pitchFamily="18" charset="0"/>
                <a:cs typeface="Times New Roman" panose="02020603050405020304" pitchFamily="18" charset="0"/>
              </a:rPr>
              <a:t> d</a:t>
            </a:r>
            <a:r>
              <a:rPr lang="vi-VN" sz="2800" b="1" dirty="0">
                <a:latin typeface="Times New Roman" panose="02020603050405020304" pitchFamily="18" charset="0"/>
                <a:cs typeface="Times New Roman" panose="02020603050405020304" pitchFamily="18" charset="0"/>
              </a:rPr>
              <a:t>ưới dạng cánh tay</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p>
        </p:txBody>
      </p:sp>
      <p:sp>
        <p:nvSpPr>
          <p:cNvPr id="11" name="TextBox 10">
            <a:extLst>
              <a:ext uri="{FF2B5EF4-FFF2-40B4-BE49-F238E27FC236}">
                <a16:creationId xmlns:a16="http://schemas.microsoft.com/office/drawing/2014/main" id="{FF12FDFB-6D42-9D37-E9C7-29C3F776E824}"/>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IV. THIẾT KẾ PHẦN MỀM</a:t>
            </a:r>
          </a:p>
        </p:txBody>
      </p:sp>
      <p:pic>
        <p:nvPicPr>
          <p:cNvPr id="10" name="Picture 9">
            <a:extLst>
              <a:ext uri="{FF2B5EF4-FFF2-40B4-BE49-F238E27FC236}">
                <a16:creationId xmlns:a16="http://schemas.microsoft.com/office/drawing/2014/main" id="{F56C47B1-52FA-422D-A24D-3EEE1FA4D0C6}"/>
              </a:ext>
            </a:extLst>
          </p:cNvPr>
          <p:cNvPicPr/>
          <p:nvPr/>
        </p:nvPicPr>
        <p:blipFill>
          <a:blip r:embed="rId5">
            <a:extLst>
              <a:ext uri="{28A0092B-C50C-407E-A947-70E740481C1C}">
                <a14:useLocalDpi xmlns:a14="http://schemas.microsoft.com/office/drawing/2010/main" val="0"/>
              </a:ext>
            </a:extLst>
          </a:blip>
          <a:stretch>
            <a:fillRect/>
          </a:stretch>
        </p:blipFill>
        <p:spPr>
          <a:xfrm>
            <a:off x="1872297" y="2038350"/>
            <a:ext cx="5399405" cy="2688590"/>
          </a:xfrm>
          <a:prstGeom prst="rect">
            <a:avLst/>
          </a:prstGeom>
        </p:spPr>
      </p:pic>
    </p:spTree>
    <p:extLst>
      <p:ext uri="{BB962C8B-B14F-4D97-AF65-F5344CB8AC3E}">
        <p14:creationId xmlns:p14="http://schemas.microsoft.com/office/powerpoint/2010/main" val="3017438143"/>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2" name="Picture 11">
            <a:extLst>
              <a:ext uri="{FF2B5EF4-FFF2-40B4-BE49-F238E27FC236}">
                <a16:creationId xmlns:a16="http://schemas.microsoft.com/office/drawing/2014/main" id="{6276FB34-D7B1-E972-C1FF-A6FD37155C5F}"/>
              </a:ext>
            </a:extLst>
          </p:cNvPr>
          <p:cNvPicPr>
            <a:picLocks noChangeAspect="1"/>
          </p:cNvPicPr>
          <p:nvPr/>
        </p:nvPicPr>
        <p:blipFill>
          <a:blip r:embed="rId3"/>
          <a:stretch>
            <a:fillRect/>
          </a:stretch>
        </p:blipFill>
        <p:spPr>
          <a:xfrm>
            <a:off x="222915" y="137160"/>
            <a:ext cx="495173" cy="640080"/>
          </a:xfrm>
          <a:prstGeom prst="rect">
            <a:avLst/>
          </a:prstGeom>
        </p:spPr>
      </p:pic>
      <p:pic>
        <p:nvPicPr>
          <p:cNvPr id="13" name="Picture 2" descr="Điện Điện tử - Sư phạm Kỹ thuật Tp. HCM - Home | Facebook">
            <a:extLst>
              <a:ext uri="{FF2B5EF4-FFF2-40B4-BE49-F238E27FC236}">
                <a16:creationId xmlns:a16="http://schemas.microsoft.com/office/drawing/2014/main" id="{FEDD71CD-C7B1-4928-AD86-14B54B1170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78F28D5-6835-C2A4-3CE3-6E4416434005}"/>
              </a:ext>
            </a:extLst>
          </p:cNvPr>
          <p:cNvSpPr txBox="1"/>
          <p:nvPr/>
        </p:nvSpPr>
        <p:spPr>
          <a:xfrm>
            <a:off x="929372" y="1033492"/>
            <a:ext cx="7285256" cy="954107"/>
          </a:xfrm>
          <a:prstGeom prst="rect">
            <a:avLst/>
          </a:prstGeom>
          <a:noFill/>
        </p:spPr>
        <p:txBody>
          <a:bodyPr wrap="square" rtlCol="0">
            <a:spAutoFit/>
          </a:bodyPr>
          <a:lstStyle/>
          <a:p>
            <a:pPr algn="l"/>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Thiết</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kế</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giao</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diện</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hiển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thị</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đồ</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họa</a:t>
            </a:r>
            <a:r>
              <a:rPr lang="en-US" sz="2800" b="1" dirty="0">
                <a:latin typeface="Times New Roman" panose="02020603050405020304" pitchFamily="18" charset="0"/>
                <a:cs typeface="Times New Roman" panose="02020603050405020304" pitchFamily="18" charset="0"/>
              </a:rPr>
              <a:t> ma </a:t>
            </a:r>
            <a:r>
              <a:rPr lang="en-US" sz="2800" b="1" dirty="0" err="1">
                <a:latin typeface="Times New Roman" panose="02020603050405020304" pitchFamily="18" charset="0"/>
                <a:cs typeface="Times New Roman" panose="02020603050405020304" pitchFamily="18" charset="0"/>
              </a:rPr>
              <a:t>trận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cảm</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biến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dùng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để</a:t>
            </a:r>
            <a:r>
              <a:rPr lang="en-US" sz="2800" b="1" dirty="0">
                <a:latin typeface="Times New Roman" panose="02020603050405020304" pitchFamily="18" charset="0"/>
                <a:cs typeface="Times New Roman" panose="02020603050405020304" pitchFamily="18" charset="0"/>
              </a:rPr>
              <a:t> debug)</a:t>
            </a:r>
            <a:endPar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FF12FDFB-6D42-9D37-E9C7-29C3F776E824}"/>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IV. THIẾT KẾ PHẦN MỀM</a:t>
            </a:r>
          </a:p>
        </p:txBody>
      </p:sp>
      <p:pic>
        <p:nvPicPr>
          <p:cNvPr id="15" name="Picture 14">
            <a:extLst>
              <a:ext uri="{FF2B5EF4-FFF2-40B4-BE49-F238E27FC236}">
                <a16:creationId xmlns:a16="http://schemas.microsoft.com/office/drawing/2014/main" id="{C7F62206-97C4-4CA4-843E-4A4F350FDDD9}"/>
              </a:ext>
            </a:extLst>
          </p:cNvPr>
          <p:cNvPicPr/>
          <p:nvPr/>
        </p:nvPicPr>
        <p:blipFill rotWithShape="1">
          <a:blip r:embed="rId5">
            <a:extLst>
              <a:ext uri="{28A0092B-C50C-407E-A947-70E740481C1C}">
                <a14:useLocalDpi xmlns:a14="http://schemas.microsoft.com/office/drawing/2010/main" val="0"/>
              </a:ext>
            </a:extLst>
          </a:blip>
          <a:srcRect l="926" t="783" r="625" b="3296"/>
          <a:stretch/>
        </p:blipFill>
        <p:spPr bwMode="auto">
          <a:xfrm>
            <a:off x="2590800" y="1918126"/>
            <a:ext cx="3538728" cy="29260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5497543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2" name="Picture 11">
            <a:extLst>
              <a:ext uri="{FF2B5EF4-FFF2-40B4-BE49-F238E27FC236}">
                <a16:creationId xmlns:a16="http://schemas.microsoft.com/office/drawing/2014/main" id="{6276FB34-D7B1-E972-C1FF-A6FD37155C5F}"/>
              </a:ext>
            </a:extLst>
          </p:cNvPr>
          <p:cNvPicPr>
            <a:picLocks noChangeAspect="1"/>
          </p:cNvPicPr>
          <p:nvPr/>
        </p:nvPicPr>
        <p:blipFill>
          <a:blip r:embed="rId3"/>
          <a:stretch>
            <a:fillRect/>
          </a:stretch>
        </p:blipFill>
        <p:spPr>
          <a:xfrm>
            <a:off x="222915" y="137160"/>
            <a:ext cx="495173" cy="640080"/>
          </a:xfrm>
          <a:prstGeom prst="rect">
            <a:avLst/>
          </a:prstGeom>
        </p:spPr>
      </p:pic>
      <p:pic>
        <p:nvPicPr>
          <p:cNvPr id="13" name="Picture 2" descr="Điện Điện tử - Sư phạm Kỹ thuật Tp. HCM - Home | Facebook">
            <a:extLst>
              <a:ext uri="{FF2B5EF4-FFF2-40B4-BE49-F238E27FC236}">
                <a16:creationId xmlns:a16="http://schemas.microsoft.com/office/drawing/2014/main" id="{FEDD71CD-C7B1-4928-AD86-14B54B1170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12FDFB-6D42-9D37-E9C7-29C3F776E824}"/>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IV. THIẾT KẾ PHẦN MỀM</a:t>
            </a:r>
          </a:p>
        </p:txBody>
      </p:sp>
      <p:pic>
        <p:nvPicPr>
          <p:cNvPr id="10" name="Picture 9">
            <a:extLst>
              <a:ext uri="{FF2B5EF4-FFF2-40B4-BE49-F238E27FC236}">
                <a16:creationId xmlns:a16="http://schemas.microsoft.com/office/drawing/2014/main" id="{3801E306-829E-4117-9B72-111C81D9967E}"/>
              </a:ext>
            </a:extLst>
          </p:cNvPr>
          <p:cNvPicPr/>
          <p:nvPr/>
        </p:nvPicPr>
        <p:blipFill>
          <a:blip r:embed="rId5"/>
          <a:stretch>
            <a:fillRect/>
          </a:stretch>
        </p:blipFill>
        <p:spPr>
          <a:xfrm>
            <a:off x="1463040" y="1675804"/>
            <a:ext cx="6217920" cy="3108960"/>
          </a:xfrm>
          <a:prstGeom prst="rect">
            <a:avLst/>
          </a:prstGeom>
        </p:spPr>
      </p:pic>
      <p:sp>
        <p:nvSpPr>
          <p:cNvPr id="16" name="TextBox 15">
            <a:extLst>
              <a:ext uri="{FF2B5EF4-FFF2-40B4-BE49-F238E27FC236}">
                <a16:creationId xmlns:a16="http://schemas.microsoft.com/office/drawing/2014/main" id="{827CC0DE-4F53-4ADB-9058-31DE1F2E6C7D}"/>
              </a:ext>
            </a:extLst>
          </p:cNvPr>
          <p:cNvSpPr txBox="1"/>
          <p:nvPr/>
        </p:nvSpPr>
        <p:spPr>
          <a:xfrm>
            <a:off x="929372" y="1033492"/>
            <a:ext cx="7285256" cy="523220"/>
          </a:xfrm>
          <a:prstGeom prst="rect">
            <a:avLst/>
          </a:prstGeom>
          <a:noFill/>
        </p:spPr>
        <p:txBody>
          <a:bodyPr wrap="square" rtlCol="0">
            <a:spAutoFit/>
          </a:bodyPr>
          <a:lstStyle/>
          <a:p>
            <a:pPr algn="l"/>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Thiết</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kế</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giao</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diện</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nhận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diện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vật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thể</a:t>
            </a:r>
            <a:endPar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p:txBody>
      </p:sp>
    </p:spTree>
    <p:extLst>
      <p:ext uri="{BB962C8B-B14F-4D97-AF65-F5344CB8AC3E}">
        <p14:creationId xmlns:p14="http://schemas.microsoft.com/office/powerpoint/2010/main" val="2168958293"/>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2" name="Picture 11">
            <a:extLst>
              <a:ext uri="{FF2B5EF4-FFF2-40B4-BE49-F238E27FC236}">
                <a16:creationId xmlns:a16="http://schemas.microsoft.com/office/drawing/2014/main" id="{6276FB34-D7B1-E972-C1FF-A6FD37155C5F}"/>
              </a:ext>
            </a:extLst>
          </p:cNvPr>
          <p:cNvPicPr>
            <a:picLocks noChangeAspect="1"/>
          </p:cNvPicPr>
          <p:nvPr/>
        </p:nvPicPr>
        <p:blipFill>
          <a:blip r:embed="rId3"/>
          <a:stretch>
            <a:fillRect/>
          </a:stretch>
        </p:blipFill>
        <p:spPr>
          <a:xfrm>
            <a:off x="222915" y="137160"/>
            <a:ext cx="495173" cy="640080"/>
          </a:xfrm>
          <a:prstGeom prst="rect">
            <a:avLst/>
          </a:prstGeom>
        </p:spPr>
      </p:pic>
      <p:pic>
        <p:nvPicPr>
          <p:cNvPr id="13" name="Picture 2" descr="Điện Điện tử - Sư phạm Kỹ thuật Tp. HCM - Home | Facebook">
            <a:extLst>
              <a:ext uri="{FF2B5EF4-FFF2-40B4-BE49-F238E27FC236}">
                <a16:creationId xmlns:a16="http://schemas.microsoft.com/office/drawing/2014/main" id="{FEDD71CD-C7B1-4928-AD86-14B54B1170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12FDFB-6D42-9D37-E9C7-29C3F776E824}"/>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V. KẾT QUẢ THỰC HIỆN</a:t>
            </a:r>
          </a:p>
        </p:txBody>
      </p:sp>
      <p:sp>
        <p:nvSpPr>
          <p:cNvPr id="16" name="TextBox 15">
            <a:extLst>
              <a:ext uri="{FF2B5EF4-FFF2-40B4-BE49-F238E27FC236}">
                <a16:creationId xmlns:a16="http://schemas.microsoft.com/office/drawing/2014/main" id="{1156AC58-F3E6-4582-903A-6077010E5CC6}"/>
              </a:ext>
            </a:extLst>
          </p:cNvPr>
          <p:cNvSpPr txBox="1"/>
          <p:nvPr/>
        </p:nvSpPr>
        <p:spPr>
          <a:xfrm>
            <a:off x="929372" y="1033492"/>
            <a:ext cx="7285256" cy="523220"/>
          </a:xfrm>
          <a:prstGeom prst="rect">
            <a:avLst/>
          </a:prstGeom>
          <a:noFill/>
        </p:spPr>
        <p:txBody>
          <a:bodyPr wrap="square" rtlCol="0">
            <a:spAutoFit/>
          </a:bodyPr>
          <a:lstStyle/>
          <a:p>
            <a:pPr algn="l"/>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Clip demo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thực</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tế</a:t>
            </a:r>
            <a:endPar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p:txBody>
      </p:sp>
    </p:spTree>
    <p:extLst>
      <p:ext uri="{BB962C8B-B14F-4D97-AF65-F5344CB8AC3E}">
        <p14:creationId xmlns:p14="http://schemas.microsoft.com/office/powerpoint/2010/main" val="1643216657"/>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2" name="Picture 11">
            <a:extLst>
              <a:ext uri="{FF2B5EF4-FFF2-40B4-BE49-F238E27FC236}">
                <a16:creationId xmlns:a16="http://schemas.microsoft.com/office/drawing/2014/main" id="{6276FB34-D7B1-E972-C1FF-A6FD37155C5F}"/>
              </a:ext>
            </a:extLst>
          </p:cNvPr>
          <p:cNvPicPr>
            <a:picLocks noChangeAspect="1"/>
          </p:cNvPicPr>
          <p:nvPr/>
        </p:nvPicPr>
        <p:blipFill>
          <a:blip r:embed="rId3"/>
          <a:stretch>
            <a:fillRect/>
          </a:stretch>
        </p:blipFill>
        <p:spPr>
          <a:xfrm>
            <a:off x="222915" y="137160"/>
            <a:ext cx="495173" cy="640080"/>
          </a:xfrm>
          <a:prstGeom prst="rect">
            <a:avLst/>
          </a:prstGeom>
        </p:spPr>
      </p:pic>
      <p:pic>
        <p:nvPicPr>
          <p:cNvPr id="13" name="Picture 2" descr="Điện Điện tử - Sư phạm Kỹ thuật Tp. HCM - Home | Facebook">
            <a:extLst>
              <a:ext uri="{FF2B5EF4-FFF2-40B4-BE49-F238E27FC236}">
                <a16:creationId xmlns:a16="http://schemas.microsoft.com/office/drawing/2014/main" id="{FEDD71CD-C7B1-4928-AD86-14B54B1170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12FDFB-6D42-9D37-E9C7-29C3F776E824}"/>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V. KẾT QUẢ THỰC HIỆN</a:t>
            </a:r>
          </a:p>
        </p:txBody>
      </p:sp>
      <p:pic>
        <p:nvPicPr>
          <p:cNvPr id="15" name="Picture 14">
            <a:extLst>
              <a:ext uri="{FF2B5EF4-FFF2-40B4-BE49-F238E27FC236}">
                <a16:creationId xmlns:a16="http://schemas.microsoft.com/office/drawing/2014/main" id="{7BD56963-1CE6-41C1-BEDD-1ACE64DE741F}"/>
              </a:ext>
            </a:extLst>
          </p:cNvPr>
          <p:cNvPicPr/>
          <p:nvPr/>
        </p:nvPicPr>
        <p:blipFill>
          <a:blip r:embed="rId5"/>
          <a:stretch>
            <a:fillRect/>
          </a:stretch>
        </p:blipFill>
        <p:spPr>
          <a:xfrm>
            <a:off x="3200400" y="1033492"/>
            <a:ext cx="3026664" cy="3657600"/>
          </a:xfrm>
          <a:prstGeom prst="rect">
            <a:avLst/>
          </a:prstGeom>
        </p:spPr>
      </p:pic>
      <p:sp>
        <p:nvSpPr>
          <p:cNvPr id="16" name="TextBox 15">
            <a:extLst>
              <a:ext uri="{FF2B5EF4-FFF2-40B4-BE49-F238E27FC236}">
                <a16:creationId xmlns:a16="http://schemas.microsoft.com/office/drawing/2014/main" id="{1156AC58-F3E6-4582-903A-6077010E5CC6}"/>
              </a:ext>
            </a:extLst>
          </p:cNvPr>
          <p:cNvSpPr txBox="1"/>
          <p:nvPr/>
        </p:nvSpPr>
        <p:spPr>
          <a:xfrm>
            <a:off x="929372" y="1033492"/>
            <a:ext cx="1966228" cy="1815882"/>
          </a:xfrm>
          <a:prstGeom prst="rect">
            <a:avLst/>
          </a:prstGeom>
          <a:noFill/>
        </p:spPr>
        <p:txBody>
          <a:bodyPr wrap="square" rtlCol="0">
            <a:spAutoFit/>
          </a:bodyPr>
          <a:lstStyle/>
          <a:p>
            <a:pPr algn="l"/>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Thi</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công</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nhận</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diện</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hủ</a:t>
            </a:r>
            <a:r>
              <a:rPr lang="en-US" sz="2800" b="1" dirty="0">
                <a:latin typeface="Times New Roman" panose="02020603050405020304" pitchFamily="18" charset="0"/>
                <a:cs typeface="Times New Roman" panose="02020603050405020304" pitchFamily="18" charset="0"/>
              </a:rPr>
              <a:t> snack </a:t>
            </a:r>
            <a:r>
              <a:rPr lang="en-US" sz="2800" b="1" dirty="0" err="1">
                <a:latin typeface="Times New Roman" panose="02020603050405020304" pitchFamily="18" charset="0"/>
                <a:cs typeface="Times New Roman" panose="02020603050405020304" pitchFamily="18" charset="0"/>
              </a:rPr>
              <a:t>khoai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tây</a:t>
            </a:r>
            <a:endPar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p:txBody>
      </p:sp>
    </p:spTree>
    <p:extLst>
      <p:ext uri="{BB962C8B-B14F-4D97-AF65-F5344CB8AC3E}">
        <p14:creationId xmlns:p14="http://schemas.microsoft.com/office/powerpoint/2010/main" val="68525778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2" name="Picture 11">
            <a:extLst>
              <a:ext uri="{FF2B5EF4-FFF2-40B4-BE49-F238E27FC236}">
                <a16:creationId xmlns:a16="http://schemas.microsoft.com/office/drawing/2014/main" id="{6276FB34-D7B1-E972-C1FF-A6FD37155C5F}"/>
              </a:ext>
            </a:extLst>
          </p:cNvPr>
          <p:cNvPicPr>
            <a:picLocks noChangeAspect="1"/>
          </p:cNvPicPr>
          <p:nvPr/>
        </p:nvPicPr>
        <p:blipFill>
          <a:blip r:embed="rId3"/>
          <a:stretch>
            <a:fillRect/>
          </a:stretch>
        </p:blipFill>
        <p:spPr>
          <a:xfrm>
            <a:off x="222915" y="137160"/>
            <a:ext cx="495173" cy="640080"/>
          </a:xfrm>
          <a:prstGeom prst="rect">
            <a:avLst/>
          </a:prstGeom>
        </p:spPr>
      </p:pic>
      <p:pic>
        <p:nvPicPr>
          <p:cNvPr id="13" name="Picture 2" descr="Điện Điện tử - Sư phạm Kỹ thuật Tp. HCM - Home | Facebook">
            <a:extLst>
              <a:ext uri="{FF2B5EF4-FFF2-40B4-BE49-F238E27FC236}">
                <a16:creationId xmlns:a16="http://schemas.microsoft.com/office/drawing/2014/main" id="{FEDD71CD-C7B1-4928-AD86-14B54B1170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12FDFB-6D42-9D37-E9C7-29C3F776E824}"/>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V. KẾT QUẢ THỰC HIỆN</a:t>
            </a:r>
          </a:p>
        </p:txBody>
      </p:sp>
      <p:pic>
        <p:nvPicPr>
          <p:cNvPr id="8" name="Picture 7">
            <a:extLst>
              <a:ext uri="{FF2B5EF4-FFF2-40B4-BE49-F238E27FC236}">
                <a16:creationId xmlns:a16="http://schemas.microsoft.com/office/drawing/2014/main" id="{69E0EBA5-BB5A-4439-AF32-C32D1231B633}"/>
              </a:ext>
            </a:extLst>
          </p:cNvPr>
          <p:cNvPicPr/>
          <p:nvPr/>
        </p:nvPicPr>
        <p:blipFill>
          <a:blip r:embed="rId5"/>
          <a:stretch>
            <a:fillRect/>
          </a:stretch>
        </p:blipFill>
        <p:spPr>
          <a:xfrm>
            <a:off x="3044952" y="938391"/>
            <a:ext cx="3054096" cy="3657600"/>
          </a:xfrm>
          <a:prstGeom prst="rect">
            <a:avLst/>
          </a:prstGeom>
        </p:spPr>
      </p:pic>
      <p:sp>
        <p:nvSpPr>
          <p:cNvPr id="10" name="TextBox 9">
            <a:extLst>
              <a:ext uri="{FF2B5EF4-FFF2-40B4-BE49-F238E27FC236}">
                <a16:creationId xmlns:a16="http://schemas.microsoft.com/office/drawing/2014/main" id="{5365451A-0FE6-4F1F-869E-567C5E40EE1C}"/>
              </a:ext>
            </a:extLst>
          </p:cNvPr>
          <p:cNvSpPr txBox="1"/>
          <p:nvPr/>
        </p:nvSpPr>
        <p:spPr>
          <a:xfrm>
            <a:off x="929372" y="1033492"/>
            <a:ext cx="1585228" cy="2246769"/>
          </a:xfrm>
          <a:prstGeom prst="rect">
            <a:avLst/>
          </a:prstGeom>
          <a:noFill/>
        </p:spPr>
        <p:txBody>
          <a:bodyPr wrap="square" rtlCol="0">
            <a:spAutoFit/>
          </a:bodyPr>
          <a:lstStyle/>
          <a:p>
            <a:pPr algn="l"/>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Thi</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công</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nhận</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diện</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chai n</a:t>
            </a:r>
            <a:r>
              <a:rPr lang="vi-VN"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ước muối</a:t>
            </a:r>
            <a:endPar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p:txBody>
      </p:sp>
    </p:spTree>
    <p:extLst>
      <p:ext uri="{BB962C8B-B14F-4D97-AF65-F5344CB8AC3E}">
        <p14:creationId xmlns:p14="http://schemas.microsoft.com/office/powerpoint/2010/main" val="386918150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íp vi điều khiển : STM32F103C8T6 | Shopee Việt Nam">
            <a:extLst>
              <a:ext uri="{FF2B5EF4-FFF2-40B4-BE49-F238E27FC236}">
                <a16:creationId xmlns:a16="http://schemas.microsoft.com/office/drawing/2014/main" id="{42B84B70-538A-AB86-F892-70070B81CAD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263775"/>
            <a:ext cx="2879725" cy="2879725"/>
          </a:xfrm>
          <a:prstGeom prst="rect">
            <a:avLst/>
          </a:prstGeom>
          <a:noFill/>
          <a:ln w="12700">
            <a:noFill/>
          </a:ln>
        </p:spPr>
      </p:pic>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TextBox 9">
            <a:extLst>
              <a:ext uri="{FF2B5EF4-FFF2-40B4-BE49-F238E27FC236}">
                <a16:creationId xmlns:a16="http://schemas.microsoft.com/office/drawing/2014/main" id="{E849452C-AB6A-8D38-5EDA-46EF2F33AA64}"/>
              </a:ext>
            </a:extLst>
          </p:cNvPr>
          <p:cNvSpPr txBox="1"/>
          <p:nvPr/>
        </p:nvSpPr>
        <p:spPr>
          <a:xfrm>
            <a:off x="929372" y="1033492"/>
            <a:ext cx="7285256" cy="523220"/>
          </a:xfrm>
          <a:prstGeom prst="rect">
            <a:avLst/>
          </a:prstGeom>
          <a:noFill/>
        </p:spPr>
        <p:txBody>
          <a:bodyPr wrap="square" rtlCol="0">
            <a:spAutoFit/>
          </a:bodyPr>
          <a:lstStyle/>
          <a:p>
            <a:pPr algn="l"/>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Phân</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tích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khối</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xử lý trung tâm</a:t>
            </a:r>
          </a:p>
        </p:txBody>
      </p:sp>
      <p:pic>
        <p:nvPicPr>
          <p:cNvPr id="12" name="Picture 11">
            <a:extLst>
              <a:ext uri="{FF2B5EF4-FFF2-40B4-BE49-F238E27FC236}">
                <a16:creationId xmlns:a16="http://schemas.microsoft.com/office/drawing/2014/main" id="{6276FB34-D7B1-E972-C1FF-A6FD37155C5F}"/>
              </a:ext>
            </a:extLst>
          </p:cNvPr>
          <p:cNvPicPr>
            <a:picLocks noChangeAspect="1"/>
          </p:cNvPicPr>
          <p:nvPr/>
        </p:nvPicPr>
        <p:blipFill>
          <a:blip r:embed="rId4"/>
          <a:stretch>
            <a:fillRect/>
          </a:stretch>
        </p:blipFill>
        <p:spPr>
          <a:xfrm>
            <a:off x="222915" y="137160"/>
            <a:ext cx="495173" cy="640080"/>
          </a:xfrm>
          <a:prstGeom prst="rect">
            <a:avLst/>
          </a:prstGeom>
        </p:spPr>
      </p:pic>
      <p:pic>
        <p:nvPicPr>
          <p:cNvPr id="13" name="Picture 2" descr="Điện Điện tử - Sư phạm Kỹ thuật Tp. HCM - Home | Facebook">
            <a:extLst>
              <a:ext uri="{FF2B5EF4-FFF2-40B4-BE49-F238E27FC236}">
                <a16:creationId xmlns:a16="http://schemas.microsoft.com/office/drawing/2014/main" id="{FEDD71CD-C7B1-4928-AD86-14B54B1170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A0177EE-E8B8-0E0D-01D7-35747F0E545D}"/>
              </a:ext>
            </a:extLst>
          </p:cNvPr>
          <p:cNvSpPr txBox="1"/>
          <p:nvPr/>
        </p:nvSpPr>
        <p:spPr>
          <a:xfrm>
            <a:off x="929372" y="1675804"/>
            <a:ext cx="5687776" cy="3139321"/>
          </a:xfrm>
          <a:prstGeom prst="rect">
            <a:avLst/>
          </a:prstGeom>
          <a:noFill/>
        </p:spPr>
        <p:txBody>
          <a:bodyPr wrap="none" rtlCol="0">
            <a:spAutoFit/>
          </a:bodyPr>
          <a:lstStyle/>
          <a:p>
            <a:pPr lvl="0" algn="just">
              <a:spcBef>
                <a:spcPts val="600"/>
              </a:spcBef>
              <a:spcAft>
                <a:spcPts val="600"/>
              </a:spcAft>
            </a:pPr>
            <a:r>
              <a:rPr lang="en-US" sz="1600" dirty="0" err="1">
                <a:effectLst/>
                <a:latin typeface="Times New Roman" panose="02020603050405020304" pitchFamily="18" charset="0"/>
                <a:ea typeface="Times New Roman" panose="02020603050405020304" pitchFamily="18" charset="0"/>
              </a:rPr>
              <a:t>Yêu</a:t>
            </a:r>
            <a:r>
              <a:rPr lang="en-US" sz="1600" dirty="0">
                <a:effectLst/>
                <a:latin typeface="Times New Roman" panose="02020603050405020304" pitchFamily="18" charset="0"/>
                <a:ea typeface="Times New Roman" panose="02020603050405020304" pitchFamily="18" charset="0"/>
              </a:rPr>
              <a:t> cầu đặt </a:t>
            </a:r>
            <a:r>
              <a:rPr lang="en-US" sz="1600" dirty="0" err="1">
                <a:effectLst/>
                <a:latin typeface="Times New Roman" panose="02020603050405020304" pitchFamily="18" charset="0"/>
                <a:ea typeface="Times New Roman" panose="02020603050405020304" pitchFamily="18" charset="0"/>
              </a:rPr>
              <a:t>ra</a:t>
            </a:r>
            <a:endParaRPr lang="en-US" sz="1600" dirty="0">
              <a:effectLst/>
              <a:latin typeface="Times New Roman" panose="02020603050405020304" pitchFamily="18" charset="0"/>
              <a:ea typeface="Times New Roman" panose="02020603050405020304" pitchFamily="18" charset="0"/>
            </a:endParaRPr>
          </a:p>
          <a:p>
            <a:pPr marL="285750" lvl="0" indent="-285750" algn="just">
              <a:spcBef>
                <a:spcPts val="600"/>
              </a:spcBef>
              <a:spcAft>
                <a:spcPts val="600"/>
              </a:spcAft>
              <a:buFont typeface="Arial" panose="020B0604020202090204" pitchFamily="34" charset="0"/>
              <a:buChar char="•"/>
            </a:pPr>
            <a:r>
              <a:rPr lang="en-US" sz="1600" dirty="0">
                <a:effectLst/>
                <a:latin typeface="Times New Roman" panose="02020603050405020304" pitchFamily="18" charset="0"/>
                <a:ea typeface="Times New Roman" panose="02020603050405020304" pitchFamily="18" charset="0"/>
              </a:rPr>
              <a:t>Tối </a:t>
            </a:r>
            <a:r>
              <a:rPr lang="en-US" sz="1600" dirty="0" err="1">
                <a:effectLst/>
                <a:latin typeface="Times New Roman" panose="02020603050405020304" pitchFamily="18" charset="0"/>
                <a:ea typeface="Times New Roman" panose="02020603050405020304" pitchFamily="18" charset="0"/>
              </a:rPr>
              <a:t>thiểu</a:t>
            </a:r>
            <a:r>
              <a:rPr lang="en-US" sz="1600" dirty="0">
                <a:effectLst/>
                <a:latin typeface="Times New Roman" panose="02020603050405020304" pitchFamily="18" charset="0"/>
                <a:ea typeface="Times New Roman" panose="02020603050405020304" pitchFamily="18" charset="0"/>
              </a:rPr>
              <a:t> 1 </a:t>
            </a:r>
            <a:r>
              <a:rPr lang="en-US" sz="1600" dirty="0" err="1">
                <a:effectLst/>
                <a:latin typeface="Times New Roman" panose="02020603050405020304" pitchFamily="18" charset="0"/>
                <a:ea typeface="Times New Roman" panose="02020603050405020304" pitchFamily="18" charset="0"/>
              </a:rPr>
              <a:t>bộ</a:t>
            </a:r>
            <a:r>
              <a:rPr lang="en-US" sz="1600" dirty="0">
                <a:effectLst/>
                <a:latin typeface="Times New Roman" panose="02020603050405020304" pitchFamily="18" charset="0"/>
                <a:ea typeface="Times New Roman" panose="02020603050405020304" pitchFamily="18" charset="0"/>
              </a:rPr>
              <a:t> ADC, </a:t>
            </a:r>
            <a:r>
              <a:rPr lang="en-US" sz="1600" dirty="0" err="1">
                <a:latin typeface="Times New Roman" panose="02020603050405020304" pitchFamily="18" charset="0"/>
                <a:ea typeface="Times New Roman" panose="02020603050405020304" pitchFamily="18" charset="0"/>
              </a:rPr>
              <a:t>t</a:t>
            </a:r>
            <a:r>
              <a:rPr lang="en-US" sz="1600" dirty="0" err="1">
                <a:effectLst/>
                <a:latin typeface="Times New Roman" panose="02020603050405020304" pitchFamily="18" charset="0"/>
                <a:ea typeface="Times New Roman" panose="02020603050405020304" pitchFamily="18" charset="0"/>
              </a:rPr>
              <a:t>hời</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gian</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phản</a:t>
            </a:r>
            <a:r>
              <a:rPr lang="en-US" sz="1600" dirty="0">
                <a:effectLst/>
                <a:latin typeface="Times New Roman" panose="02020603050405020304" pitchFamily="18" charset="0"/>
                <a:ea typeface="Times New Roman" panose="02020603050405020304" pitchFamily="18" charset="0"/>
              </a:rPr>
              <a:t> hồi </a:t>
            </a:r>
            <a:r>
              <a:rPr lang="en-US" sz="1600" dirty="0">
                <a:effectLst/>
                <a:latin typeface="Times New Roman" panose="02020603050405020304" pitchFamily="18" charset="0"/>
                <a:ea typeface="Times New Roman" panose="02020603050405020304" pitchFamily="18" charset="0"/>
                <a:sym typeface="Symbol" panose="05050102010706020507" pitchFamily="18" charset="2"/>
              </a:rPr>
              <a:t></a:t>
            </a:r>
            <a:r>
              <a:rPr lang="en-US" sz="1600" dirty="0">
                <a:effectLst/>
                <a:latin typeface="Times New Roman" panose="02020603050405020304" pitchFamily="18" charset="0"/>
                <a:ea typeface="Times New Roman" panose="02020603050405020304" pitchFamily="18" charset="0"/>
              </a:rPr>
              <a:t> 0,385ms</a:t>
            </a:r>
            <a:r>
              <a:rPr lang="en-US" sz="1600" dirty="0">
                <a:effectLst/>
                <a:latin typeface="Times New Roman" panose="02020603050405020304" pitchFamily="18" charset="0"/>
                <a:ea typeface="Times New Roman" panose="02020603050405020304" pitchFamily="18" charset="0"/>
                <a:sym typeface="Symbol" panose="05050102010706020507" pitchFamily="18" charset="2"/>
              </a:rPr>
              <a:t> </a:t>
            </a:r>
            <a:r>
              <a:rPr lang="en-US" sz="1600" dirty="0">
                <a:effectLst/>
                <a:latin typeface="Times New Roman" panose="02020603050405020304" pitchFamily="18" charset="0"/>
                <a:ea typeface="Times New Roman" panose="02020603050405020304" pitchFamily="18" charset="0"/>
              </a:rPr>
              <a:t>0,071ms</a:t>
            </a:r>
            <a:endParaRPr lang="vi-VN" sz="1600" dirty="0">
              <a:effectLst/>
              <a:latin typeface="Times New Roman" panose="02020603050405020304" pitchFamily="18" charset="0"/>
              <a:ea typeface="Times New Roman" panose="02020603050405020304" pitchFamily="18" charset="0"/>
            </a:endParaRPr>
          </a:p>
          <a:p>
            <a:pPr marL="285750" lvl="0" indent="-285750" algn="just">
              <a:spcBef>
                <a:spcPts val="600"/>
              </a:spcBef>
              <a:spcAft>
                <a:spcPts val="600"/>
              </a:spcAft>
              <a:buFont typeface="Arial" panose="020B0604020202090204" pitchFamily="34" charset="0"/>
              <a:buChar char="•"/>
            </a:pPr>
            <a:r>
              <a:rPr lang="vi-VN" sz="1600" dirty="0" err="1">
                <a:effectLst/>
                <a:latin typeface="Times New Roman" panose="02020603050405020304" pitchFamily="18" charset="0"/>
                <a:ea typeface="Times New Roman" panose="02020603050405020304" pitchFamily="18" charset="0"/>
              </a:rPr>
              <a:t>Tối</a:t>
            </a:r>
            <a:r>
              <a:rPr lang="vi-VN" sz="1600" dirty="0">
                <a:effectLst/>
                <a:latin typeface="Times New Roman" panose="02020603050405020304" pitchFamily="18" charset="0"/>
                <a:ea typeface="Times New Roman" panose="02020603050405020304" pitchFamily="18" charset="0"/>
              </a:rPr>
              <a:t> </a:t>
            </a:r>
            <a:r>
              <a:rPr lang="vi-VN" sz="1600" dirty="0" err="1">
                <a:effectLst/>
                <a:latin typeface="Times New Roman" panose="02020603050405020304" pitchFamily="18" charset="0"/>
                <a:ea typeface="Times New Roman" panose="02020603050405020304" pitchFamily="18" charset="0"/>
              </a:rPr>
              <a:t>thiểu</a:t>
            </a:r>
            <a:r>
              <a:rPr lang="vi-VN" sz="1600" dirty="0">
                <a:effectLst/>
                <a:latin typeface="Times New Roman" panose="02020603050405020304" pitchFamily="18" charset="0"/>
                <a:ea typeface="Times New Roman" panose="02020603050405020304" pitchFamily="18" charset="0"/>
              </a:rPr>
              <a:t> 1 </a:t>
            </a:r>
            <a:r>
              <a:rPr lang="vi-VN" sz="1600" dirty="0" err="1">
                <a:effectLst/>
                <a:latin typeface="Times New Roman" panose="02020603050405020304" pitchFamily="18" charset="0"/>
                <a:ea typeface="Times New Roman" panose="02020603050405020304" pitchFamily="18" charset="0"/>
              </a:rPr>
              <a:t>bộ</a:t>
            </a:r>
            <a:r>
              <a:rPr lang="vi-VN" sz="1600" dirty="0">
                <a:effectLst/>
                <a:latin typeface="Times New Roman" panose="02020603050405020304" pitchFamily="18" charset="0"/>
                <a:ea typeface="Times New Roman" panose="02020603050405020304" pitchFamily="18" charset="0"/>
              </a:rPr>
              <a:t> UART </a:t>
            </a:r>
            <a:r>
              <a:rPr lang="vi-VN" sz="1600" dirty="0" err="1">
                <a:effectLst/>
                <a:latin typeface="Times New Roman" panose="02020603050405020304" pitchFamily="18" charset="0"/>
                <a:ea typeface="Times New Roman" panose="02020603050405020304" pitchFamily="18" charset="0"/>
              </a:rPr>
              <a:t>và</a:t>
            </a:r>
            <a:r>
              <a:rPr lang="vi-VN" sz="1600" dirty="0">
                <a:effectLst/>
                <a:latin typeface="Times New Roman" panose="02020603050405020304" pitchFamily="18" charset="0"/>
                <a:ea typeface="Times New Roman" panose="02020603050405020304" pitchFamily="18" charset="0"/>
              </a:rPr>
              <a:t> 1 </a:t>
            </a:r>
            <a:r>
              <a:rPr lang="vi-VN" sz="1600" dirty="0" err="1">
                <a:effectLst/>
                <a:latin typeface="Times New Roman" panose="02020603050405020304" pitchFamily="18" charset="0"/>
                <a:ea typeface="Times New Roman" panose="02020603050405020304" pitchFamily="18" charset="0"/>
              </a:rPr>
              <a:t>bộ</a:t>
            </a:r>
            <a:r>
              <a:rPr lang="vi-VN" sz="1600" dirty="0">
                <a:effectLst/>
                <a:latin typeface="Times New Roman" panose="02020603050405020304" pitchFamily="18" charset="0"/>
                <a:ea typeface="Times New Roman" panose="02020603050405020304" pitchFamily="18" charset="0"/>
              </a:rPr>
              <a:t> USB </a:t>
            </a:r>
            <a:r>
              <a:rPr lang="vi-VN" sz="1600" dirty="0" err="1">
                <a:effectLst/>
                <a:latin typeface="Times New Roman" panose="02020603050405020304" pitchFamily="18" charset="0"/>
                <a:ea typeface="Times New Roman" panose="02020603050405020304" pitchFamily="18" charset="0"/>
              </a:rPr>
              <a:t>dùng</a:t>
            </a:r>
            <a:r>
              <a:rPr lang="vi-VN" sz="1600" dirty="0">
                <a:effectLst/>
                <a:latin typeface="Times New Roman" panose="02020603050405020304" pitchFamily="18" charset="0"/>
                <a:ea typeface="Times New Roman" panose="02020603050405020304" pitchFamily="18" charset="0"/>
              </a:rPr>
              <a:t> </a:t>
            </a:r>
            <a:r>
              <a:rPr lang="vi-VN" sz="1600" dirty="0" err="1">
                <a:effectLst/>
                <a:latin typeface="Times New Roman" panose="02020603050405020304" pitchFamily="18" charset="0"/>
                <a:ea typeface="Times New Roman" panose="02020603050405020304" pitchFamily="18" charset="0"/>
              </a:rPr>
              <a:t>để</a:t>
            </a:r>
            <a:r>
              <a:rPr lang="vi-VN" sz="1600" dirty="0">
                <a:effectLst/>
                <a:latin typeface="Times New Roman" panose="02020603050405020304" pitchFamily="18" charset="0"/>
                <a:ea typeface="Times New Roman" panose="02020603050405020304" pitchFamily="18" charset="0"/>
              </a:rPr>
              <a:t> </a:t>
            </a:r>
            <a:r>
              <a:rPr lang="vi-VN" sz="1600" dirty="0" err="1">
                <a:effectLst/>
                <a:latin typeface="Times New Roman" panose="02020603050405020304" pitchFamily="18" charset="0"/>
                <a:ea typeface="Times New Roman" panose="02020603050405020304" pitchFamily="18" charset="0"/>
              </a:rPr>
              <a:t>truyền</a:t>
            </a:r>
            <a:r>
              <a:rPr lang="vi-VN" sz="1600" dirty="0">
                <a:effectLst/>
                <a:latin typeface="Times New Roman" panose="02020603050405020304" pitchFamily="18" charset="0"/>
                <a:ea typeface="Times New Roman" panose="02020603050405020304" pitchFamily="18" charset="0"/>
              </a:rPr>
              <a:t> </a:t>
            </a:r>
            <a:r>
              <a:rPr lang="vi-VN" sz="1600" dirty="0" err="1">
                <a:effectLst/>
                <a:latin typeface="Times New Roman" panose="02020603050405020304" pitchFamily="18" charset="0"/>
                <a:ea typeface="Times New Roman" panose="02020603050405020304" pitchFamily="18" charset="0"/>
              </a:rPr>
              <a:t>nhận</a:t>
            </a:r>
            <a:r>
              <a:rPr lang="vi-VN" sz="1600" dirty="0">
                <a:effectLst/>
                <a:latin typeface="Times New Roman" panose="02020603050405020304" pitchFamily="18" charset="0"/>
                <a:ea typeface="Times New Roman" panose="02020603050405020304" pitchFamily="18" charset="0"/>
              </a:rPr>
              <a:t> </a:t>
            </a:r>
            <a:r>
              <a:rPr lang="vi-VN" sz="1600" dirty="0" err="1">
                <a:effectLst/>
                <a:latin typeface="Times New Roman" panose="02020603050405020304" pitchFamily="18" charset="0"/>
                <a:ea typeface="Times New Roman" panose="02020603050405020304" pitchFamily="18" charset="0"/>
              </a:rPr>
              <a:t>dữ</a:t>
            </a:r>
            <a:r>
              <a:rPr lang="vi-VN" sz="1600" dirty="0">
                <a:effectLst/>
                <a:latin typeface="Times New Roman" panose="02020603050405020304" pitchFamily="18" charset="0"/>
                <a:ea typeface="Times New Roman" panose="02020603050405020304" pitchFamily="18" charset="0"/>
              </a:rPr>
              <a:t> </a:t>
            </a:r>
            <a:r>
              <a:rPr lang="vi-VN" sz="1600" dirty="0" err="1">
                <a:effectLst/>
                <a:latin typeface="Times New Roman" panose="02020603050405020304" pitchFamily="18" charset="0"/>
                <a:ea typeface="Times New Roman" panose="02020603050405020304" pitchFamily="18" charset="0"/>
              </a:rPr>
              <a:t>liệu</a:t>
            </a:r>
            <a:endParaRPr lang="vi-VN" sz="1600" dirty="0">
              <a:effectLst/>
              <a:latin typeface="Times New Roman" panose="02020603050405020304" pitchFamily="18" charset="0"/>
              <a:ea typeface="Times New Roman" panose="02020603050405020304" pitchFamily="18" charset="0"/>
            </a:endParaRPr>
          </a:p>
          <a:p>
            <a:pPr marL="285750" lvl="0" indent="-285750" algn="just">
              <a:spcBef>
                <a:spcPts val="600"/>
              </a:spcBef>
              <a:spcAft>
                <a:spcPts val="600"/>
              </a:spcAft>
              <a:buFont typeface="Arial" panose="020B0604020202090204" pitchFamily="34" charset="0"/>
              <a:buChar char="•"/>
            </a:pPr>
            <a:r>
              <a:rPr lang="vi-VN" sz="1600" dirty="0" err="1">
                <a:effectLst/>
                <a:latin typeface="Times New Roman" panose="02020603050405020304" pitchFamily="18" charset="0"/>
                <a:ea typeface="Times New Roman" panose="02020603050405020304" pitchFamily="18" charset="0"/>
              </a:rPr>
              <a:t>Tối</a:t>
            </a:r>
            <a:r>
              <a:rPr lang="vi-VN" sz="1600" dirty="0">
                <a:effectLst/>
                <a:latin typeface="Times New Roman" panose="02020603050405020304" pitchFamily="18" charset="0"/>
                <a:ea typeface="Times New Roman" panose="02020603050405020304" pitchFamily="18" charset="0"/>
              </a:rPr>
              <a:t> </a:t>
            </a:r>
            <a:r>
              <a:rPr lang="vi-VN" sz="1600" dirty="0" err="1">
                <a:effectLst/>
                <a:latin typeface="Times New Roman" panose="02020603050405020304" pitchFamily="18" charset="0"/>
                <a:ea typeface="Times New Roman" panose="02020603050405020304" pitchFamily="18" charset="0"/>
              </a:rPr>
              <a:t>thiểu</a:t>
            </a:r>
            <a:r>
              <a:rPr lang="vi-VN" sz="1600" dirty="0">
                <a:effectLst/>
                <a:latin typeface="Times New Roman" panose="02020603050405020304" pitchFamily="18" charset="0"/>
                <a:ea typeface="Times New Roman" panose="02020603050405020304" pitchFamily="18" charset="0"/>
              </a:rPr>
              <a:t> 3 </a:t>
            </a:r>
            <a:r>
              <a:rPr lang="vi-VN" sz="1600" dirty="0" err="1">
                <a:effectLst/>
                <a:latin typeface="Times New Roman" panose="02020603050405020304" pitchFamily="18" charset="0"/>
                <a:ea typeface="Times New Roman" panose="02020603050405020304" pitchFamily="18" charset="0"/>
              </a:rPr>
              <a:t>bộ</a:t>
            </a:r>
            <a:r>
              <a:rPr lang="vi-VN" sz="1600" dirty="0">
                <a:effectLst/>
                <a:latin typeface="Times New Roman" panose="02020603050405020304" pitchFamily="18" charset="0"/>
                <a:ea typeface="Times New Roman" panose="02020603050405020304" pitchFamily="18" charset="0"/>
              </a:rPr>
              <a:t> </a:t>
            </a:r>
            <a:r>
              <a:rPr lang="vi-VN" sz="1600" dirty="0" err="1">
                <a:effectLst/>
                <a:latin typeface="Times New Roman" panose="02020603050405020304" pitchFamily="18" charset="0"/>
                <a:ea typeface="Times New Roman" panose="02020603050405020304" pitchFamily="18" charset="0"/>
              </a:rPr>
              <a:t>Timer</a:t>
            </a:r>
            <a:endParaRPr lang="vi-VN" sz="1600" dirty="0">
              <a:effectLst/>
              <a:latin typeface="Times New Roman" panose="02020603050405020304" pitchFamily="18" charset="0"/>
              <a:ea typeface="Times New Roman" panose="02020603050405020304" pitchFamily="18" charset="0"/>
            </a:endParaRPr>
          </a:p>
          <a:p>
            <a:pPr marL="285750" lvl="0" indent="-285750" algn="just">
              <a:spcBef>
                <a:spcPts val="600"/>
              </a:spcBef>
              <a:spcAft>
                <a:spcPts val="600"/>
              </a:spcAft>
              <a:buFont typeface="Arial" panose="020B0604020202090204" pitchFamily="34" charset="0"/>
              <a:buChar char="•"/>
            </a:pPr>
            <a:r>
              <a:rPr lang="vi-VN" sz="1600" dirty="0">
                <a:effectLst/>
                <a:latin typeface="Times New Roman" panose="02020603050405020304" pitchFamily="18" charset="0"/>
                <a:ea typeface="Times New Roman" panose="02020603050405020304" pitchFamily="18" charset="0"/>
              </a:rPr>
              <a:t>Th</a:t>
            </a:r>
            <a:r>
              <a:rPr lang="vi-VN" sz="1600" dirty="0">
                <a:latin typeface="Times New Roman" panose="02020603050405020304" pitchFamily="18" charset="0"/>
                <a:ea typeface="Times New Roman" panose="02020603050405020304" pitchFamily="18" charset="0"/>
              </a:rPr>
              <a:t>êm </a:t>
            </a:r>
            <a:r>
              <a:rPr lang="vi-VN" sz="1600" dirty="0" err="1">
                <a:latin typeface="Times New Roman" panose="02020603050405020304" pitchFamily="18" charset="0"/>
                <a:ea typeface="Times New Roman" panose="02020603050405020304" pitchFamily="18" charset="0"/>
              </a:rPr>
              <a:t>khoảng</a:t>
            </a:r>
            <a:r>
              <a:rPr lang="vi-VN" sz="1600" dirty="0">
                <a:latin typeface="Times New Roman" panose="02020603050405020304" pitchFamily="18" charset="0"/>
                <a:ea typeface="Times New Roman" panose="02020603050405020304" pitchFamily="18" charset="0"/>
              </a:rPr>
              <a:t> 10 chân I/O</a:t>
            </a:r>
            <a:endParaRPr lang="vi-VN" sz="1600" dirty="0">
              <a:effectLst/>
              <a:latin typeface="Times New Roman" panose="02020603050405020304" pitchFamily="18" charset="0"/>
              <a:ea typeface="Times New Roman" panose="02020603050405020304" pitchFamily="18" charset="0"/>
            </a:endParaRPr>
          </a:p>
          <a:p>
            <a:pPr marL="285750" lvl="0" indent="-285750" algn="just">
              <a:spcBef>
                <a:spcPts val="600"/>
              </a:spcBef>
              <a:spcAft>
                <a:spcPts val="600"/>
              </a:spcAft>
              <a:buFont typeface="Arial" panose="020B0604020202090204" pitchFamily="34" charset="0"/>
              <a:buChar char="•"/>
            </a:pPr>
            <a:r>
              <a:rPr lang="vi-VN" sz="1600" dirty="0">
                <a:effectLst/>
                <a:latin typeface="Times New Roman" panose="02020603050405020304" pitchFamily="18" charset="0"/>
                <a:ea typeface="Times New Roman" panose="02020603050405020304" pitchFamily="18" charset="0"/>
              </a:rPr>
              <a:t>Yêu </a:t>
            </a:r>
            <a:r>
              <a:rPr lang="vi-VN" sz="1600" dirty="0" err="1">
                <a:effectLst/>
                <a:latin typeface="Times New Roman" panose="02020603050405020304" pitchFamily="18" charset="0"/>
                <a:ea typeface="Times New Roman" panose="02020603050405020304" pitchFamily="18" charset="0"/>
              </a:rPr>
              <a:t>cầu</a:t>
            </a:r>
            <a:r>
              <a:rPr lang="vi-VN" sz="1600" dirty="0">
                <a:effectLst/>
                <a:latin typeface="Times New Roman" panose="02020603050405020304" pitchFamily="18" charset="0"/>
                <a:ea typeface="Times New Roman" panose="02020603050405020304" pitchFamily="18" charset="0"/>
              </a:rPr>
              <a:t> </a:t>
            </a:r>
            <a:r>
              <a:rPr lang="vi-VN" sz="1600" dirty="0" err="1">
                <a:effectLst/>
                <a:latin typeface="Times New Roman" panose="02020603050405020304" pitchFamily="18" charset="0"/>
                <a:ea typeface="Times New Roman" panose="02020603050405020304" pitchFamily="18" charset="0"/>
              </a:rPr>
              <a:t>tối</a:t>
            </a:r>
            <a:r>
              <a:rPr lang="vi-VN" sz="1600" dirty="0">
                <a:effectLst/>
                <a:latin typeface="Times New Roman" panose="02020603050405020304" pitchFamily="18" charset="0"/>
                <a:ea typeface="Times New Roman" panose="02020603050405020304" pitchFamily="18" charset="0"/>
              </a:rPr>
              <a:t> </a:t>
            </a:r>
            <a:r>
              <a:rPr lang="vi-VN" sz="1600" dirty="0" err="1">
                <a:effectLst/>
                <a:latin typeface="Times New Roman" panose="02020603050405020304" pitchFamily="18" charset="0"/>
                <a:ea typeface="Times New Roman" panose="02020603050405020304" pitchFamily="18" charset="0"/>
              </a:rPr>
              <a:t>thiểu</a:t>
            </a:r>
            <a:r>
              <a:rPr lang="vi-VN" sz="1600" dirty="0">
                <a:effectLst/>
                <a:latin typeface="Times New Roman" panose="02020603050405020304" pitchFamily="18" charset="0"/>
                <a:ea typeface="Times New Roman" panose="02020603050405020304" pitchFamily="18" charset="0"/>
              </a:rPr>
              <a:t> </a:t>
            </a:r>
            <a:r>
              <a:rPr lang="vi-VN" sz="1600" dirty="0" err="1">
                <a:effectLst/>
                <a:latin typeface="Times New Roman" panose="02020603050405020304" pitchFamily="18" charset="0"/>
                <a:ea typeface="Times New Roman" panose="02020603050405020304" pitchFamily="18" charset="0"/>
              </a:rPr>
              <a:t>của</a:t>
            </a:r>
            <a:r>
              <a:rPr lang="vi-VN" sz="1600" dirty="0">
                <a:effectLst/>
                <a:latin typeface="Times New Roman" panose="02020603050405020304" pitchFamily="18" charset="0"/>
                <a:ea typeface="Times New Roman" panose="02020603050405020304" pitchFamily="18" charset="0"/>
              </a:rPr>
              <a:t> vi </a:t>
            </a:r>
            <a:r>
              <a:rPr lang="vi-VN" sz="1600" dirty="0" err="1">
                <a:effectLst/>
                <a:latin typeface="Times New Roman" panose="02020603050405020304" pitchFamily="18" charset="0"/>
                <a:ea typeface="Times New Roman" panose="02020603050405020304" pitchFamily="18" charset="0"/>
              </a:rPr>
              <a:t>điều</a:t>
            </a:r>
            <a:r>
              <a:rPr lang="vi-VN" sz="1600" dirty="0">
                <a:effectLst/>
                <a:latin typeface="Times New Roman" panose="02020603050405020304" pitchFamily="18" charset="0"/>
                <a:ea typeface="Times New Roman" panose="02020603050405020304" pitchFamily="18" charset="0"/>
              </a:rPr>
              <a:t> </a:t>
            </a:r>
            <a:r>
              <a:rPr lang="vi-VN" sz="1600" dirty="0" err="1">
                <a:effectLst/>
                <a:latin typeface="Times New Roman" panose="02020603050405020304" pitchFamily="18" charset="0"/>
                <a:ea typeface="Times New Roman" panose="02020603050405020304" pitchFamily="18" charset="0"/>
              </a:rPr>
              <a:t>khiển</a:t>
            </a:r>
            <a:r>
              <a:rPr lang="vi-VN" sz="1600" dirty="0">
                <a:effectLst/>
                <a:latin typeface="Times New Roman" panose="02020603050405020304" pitchFamily="18" charset="0"/>
                <a:ea typeface="Times New Roman" panose="02020603050405020304" pitchFamily="18" charset="0"/>
              </a:rPr>
              <a:t> </a:t>
            </a:r>
            <a:r>
              <a:rPr lang="vi-VN" sz="1600" dirty="0" err="1">
                <a:effectLst/>
                <a:latin typeface="Times New Roman" panose="02020603050405020304" pitchFamily="18" charset="0"/>
                <a:ea typeface="Times New Roman" panose="02020603050405020304" pitchFamily="18" charset="0"/>
              </a:rPr>
              <a:t>sử</a:t>
            </a:r>
            <a:r>
              <a:rPr lang="vi-VN" sz="1600" dirty="0">
                <a:effectLst/>
                <a:latin typeface="Times New Roman" panose="02020603050405020304" pitchFamily="18" charset="0"/>
                <a:ea typeface="Times New Roman" panose="02020603050405020304" pitchFamily="18" charset="0"/>
              </a:rPr>
              <a:t> </a:t>
            </a:r>
            <a:r>
              <a:rPr lang="vi-VN" sz="1600" dirty="0" err="1">
                <a:effectLst/>
                <a:latin typeface="Times New Roman" panose="02020603050405020304" pitchFamily="18" charset="0"/>
                <a:ea typeface="Times New Roman" panose="02020603050405020304" pitchFamily="18" charset="0"/>
              </a:rPr>
              <a:t>dụng</a:t>
            </a:r>
            <a:r>
              <a:rPr lang="vi-VN" sz="1600" dirty="0">
                <a:effectLst/>
                <a:latin typeface="Times New Roman" panose="02020603050405020304" pitchFamily="18" charset="0"/>
                <a:ea typeface="Times New Roman" panose="02020603050405020304" pitchFamily="18" charset="0"/>
              </a:rPr>
              <a:t> </a:t>
            </a:r>
            <a:r>
              <a:rPr lang="vi-VN" sz="1600" dirty="0" err="1">
                <a:effectLst/>
                <a:latin typeface="Times New Roman" panose="02020603050405020304" pitchFamily="18" charset="0"/>
                <a:ea typeface="Times New Roman" panose="02020603050405020304" pitchFamily="18" charset="0"/>
              </a:rPr>
              <a:t>FreeRTOS</a:t>
            </a:r>
            <a:endParaRPr lang="vi-VN" sz="1600" dirty="0">
              <a:effectLst/>
              <a:latin typeface="Times New Roman" panose="02020603050405020304" pitchFamily="18" charset="0"/>
              <a:ea typeface="Times New Roman" panose="02020603050405020304" pitchFamily="18" charset="0"/>
            </a:endParaRPr>
          </a:p>
          <a:p>
            <a:pPr marL="628650" lvl="3" indent="-285750" algn="just">
              <a:spcBef>
                <a:spcPts val="600"/>
              </a:spcBef>
              <a:spcAft>
                <a:spcPts val="600"/>
              </a:spcAft>
              <a:buFont typeface="Times New Roman" panose="02020603050405020304" pitchFamily="18" charset="0"/>
              <a:buChar char="₋"/>
            </a:pPr>
            <a:r>
              <a:rPr lang="vi-VN" sz="1600" dirty="0" err="1">
                <a:effectLst/>
                <a:latin typeface="Times New Roman" panose="02020603050405020304" pitchFamily="18" charset="0"/>
                <a:ea typeface="MS Mincho" panose="02020609040205080304" pitchFamily="49" charset="-128"/>
                <a:cs typeface="Cordia New" panose="020B0304020202020204" pitchFamily="34" charset="-34"/>
              </a:rPr>
              <a:t>Tốc</a:t>
            </a:r>
            <a:r>
              <a:rPr lang="vi-VN" sz="1600" dirty="0">
                <a:effectLst/>
                <a:latin typeface="Times New Roman" panose="02020603050405020304" pitchFamily="18" charset="0"/>
                <a:ea typeface="MS Mincho" panose="02020609040205080304" pitchFamily="49" charset="-128"/>
                <a:cs typeface="Cordia New" panose="020B0304020202020204" pitchFamily="34" charset="-34"/>
              </a:rPr>
              <a:t> </a:t>
            </a:r>
            <a:r>
              <a:rPr lang="vi-VN" sz="1600" dirty="0" err="1">
                <a:effectLst/>
                <a:latin typeface="Times New Roman" panose="02020603050405020304" pitchFamily="18" charset="0"/>
                <a:ea typeface="MS Mincho" panose="02020609040205080304" pitchFamily="49" charset="-128"/>
                <a:cs typeface="Cordia New" panose="020B0304020202020204" pitchFamily="34" charset="-34"/>
              </a:rPr>
              <a:t>độ</a:t>
            </a:r>
            <a:r>
              <a:rPr lang="vi-VN" sz="1600" dirty="0">
                <a:effectLst/>
                <a:latin typeface="Times New Roman" panose="02020603050405020304" pitchFamily="18" charset="0"/>
                <a:ea typeface="MS Mincho" panose="02020609040205080304" pitchFamily="49" charset="-128"/>
                <a:cs typeface="Cordia New" panose="020B0304020202020204" pitchFamily="34" charset="-34"/>
              </a:rPr>
              <a:t> </a:t>
            </a:r>
            <a:r>
              <a:rPr lang="vi-VN" sz="1600" dirty="0" err="1">
                <a:effectLst/>
                <a:latin typeface="Times New Roman" panose="02020603050405020304" pitchFamily="18" charset="0"/>
                <a:ea typeface="MS Mincho" panose="02020609040205080304" pitchFamily="49" charset="-128"/>
                <a:cs typeface="Cordia New" panose="020B0304020202020204" pitchFamily="34" charset="-34"/>
              </a:rPr>
              <a:t>xử</a:t>
            </a:r>
            <a:r>
              <a:rPr lang="vi-VN" sz="1600" dirty="0">
                <a:effectLst/>
                <a:latin typeface="Times New Roman" panose="02020603050405020304" pitchFamily="18" charset="0"/>
                <a:ea typeface="MS Mincho" panose="02020609040205080304" pitchFamily="49" charset="-128"/>
                <a:cs typeface="Cordia New" panose="020B0304020202020204" pitchFamily="34" charset="-34"/>
              </a:rPr>
              <a:t> </a:t>
            </a:r>
            <a:r>
              <a:rPr lang="vi-VN" sz="1600" dirty="0" err="1">
                <a:effectLst/>
                <a:latin typeface="Times New Roman" panose="02020603050405020304" pitchFamily="18" charset="0"/>
                <a:ea typeface="MS Mincho" panose="02020609040205080304" pitchFamily="49" charset="-128"/>
                <a:cs typeface="Cordia New" panose="020B0304020202020204" pitchFamily="34" charset="-34"/>
              </a:rPr>
              <a:t>lý</a:t>
            </a:r>
            <a:r>
              <a:rPr lang="vi-VN" sz="1600" dirty="0">
                <a:effectLst/>
                <a:latin typeface="Times New Roman" panose="02020603050405020304" pitchFamily="18" charset="0"/>
                <a:ea typeface="MS Mincho" panose="02020609040205080304" pitchFamily="49" charset="-128"/>
                <a:cs typeface="Cordia New" panose="020B0304020202020204" pitchFamily="34" charset="-34"/>
              </a:rPr>
              <a:t> </a:t>
            </a:r>
            <a:r>
              <a:rPr lang="vi-VN" sz="1600" dirty="0" err="1">
                <a:effectLst/>
                <a:latin typeface="Times New Roman" panose="02020603050405020304" pitchFamily="18" charset="0"/>
                <a:ea typeface="MS Mincho" panose="02020609040205080304" pitchFamily="49" charset="-128"/>
                <a:cs typeface="Cordia New" panose="020B0304020202020204" pitchFamily="34" charset="-34"/>
              </a:rPr>
              <a:t>lớn</a:t>
            </a:r>
            <a:r>
              <a:rPr lang="vi-VN" sz="1600" dirty="0">
                <a:effectLst/>
                <a:latin typeface="Times New Roman" panose="02020603050405020304" pitchFamily="18" charset="0"/>
                <a:ea typeface="MS Mincho" panose="02020609040205080304" pitchFamily="49" charset="-128"/>
                <a:cs typeface="Cordia New" panose="020B0304020202020204" pitchFamily="34" charset="-34"/>
              </a:rPr>
              <a:t> hơn 25MHz</a:t>
            </a:r>
          </a:p>
          <a:p>
            <a:pPr marL="628650" lvl="3" indent="-285750" algn="just">
              <a:spcBef>
                <a:spcPts val="600"/>
              </a:spcBef>
              <a:spcAft>
                <a:spcPts val="600"/>
              </a:spcAft>
              <a:buFont typeface="Times New Roman" panose="02020603050405020304" pitchFamily="18" charset="0"/>
              <a:buChar char="₋"/>
            </a:pPr>
            <a:r>
              <a:rPr lang="en-US" sz="1600" dirty="0">
                <a:effectLst/>
                <a:latin typeface="Times New Roman" panose="02020603050405020304" pitchFamily="18" charset="0"/>
                <a:ea typeface="MS Mincho" panose="02020609040205080304" pitchFamily="49" charset="-128"/>
                <a:cs typeface="Cordia New" panose="020B0304020202020204" pitchFamily="34" charset="-34"/>
              </a:rPr>
              <a:t>Dung </a:t>
            </a:r>
            <a:r>
              <a:rPr lang="en-US" sz="1600" dirty="0" err="1">
                <a:effectLst/>
                <a:latin typeface="Times New Roman" panose="02020603050405020304" pitchFamily="18" charset="0"/>
                <a:ea typeface="MS Mincho" panose="02020609040205080304" pitchFamily="49" charset="-128"/>
                <a:cs typeface="Cordia New" panose="020B0304020202020204" pitchFamily="34" charset="-34"/>
              </a:rPr>
              <a:t>lượng</a:t>
            </a:r>
            <a:r>
              <a:rPr lang="en-US" sz="1600" dirty="0">
                <a:effectLst/>
                <a:latin typeface="Times New Roman" panose="02020603050405020304" pitchFamily="18" charset="0"/>
                <a:ea typeface="MS Mincho" panose="02020609040205080304" pitchFamily="49" charset="-128"/>
                <a:cs typeface="Cordia New" panose="020B0304020202020204" pitchFamily="34" charset="-34"/>
              </a:rPr>
              <a:t> RAM từ 64Kbyte trở </a:t>
            </a:r>
            <a:r>
              <a:rPr lang="en-US" sz="1600" dirty="0" err="1">
                <a:effectLst/>
                <a:latin typeface="Times New Roman" panose="02020603050405020304" pitchFamily="18" charset="0"/>
                <a:ea typeface="MS Mincho" panose="02020609040205080304" pitchFamily="49" charset="-128"/>
                <a:cs typeface="Cordia New" panose="020B0304020202020204" pitchFamily="34" charset="-34"/>
              </a:rPr>
              <a:t>lên</a:t>
            </a:r>
            <a:r>
              <a:rPr lang="en-US" sz="1600" dirty="0">
                <a:effectLst/>
                <a:latin typeface="Times New Roman" panose="02020603050405020304" pitchFamily="18" charset="0"/>
                <a:ea typeface="MS Mincho" panose="02020609040205080304" pitchFamily="49" charset="-128"/>
                <a:cs typeface="Cordia New" panose="020B0304020202020204" pitchFamily="34" charset="-34"/>
              </a:rPr>
              <a:t> </a:t>
            </a:r>
            <a:endParaRPr lang="vi-VN" sz="1600" dirty="0">
              <a:effectLst/>
              <a:latin typeface="Times New Roman" panose="02020603050405020304" pitchFamily="18" charset="0"/>
              <a:ea typeface="MS Mincho" panose="02020609040205080304" pitchFamily="49" charset="-128"/>
              <a:cs typeface="Cordia New" panose="020B0304020202020204" pitchFamily="34" charset="-34"/>
            </a:endParaRPr>
          </a:p>
        </p:txBody>
      </p:sp>
      <p:sp>
        <p:nvSpPr>
          <p:cNvPr id="9" name="TextBox 8">
            <a:extLst>
              <a:ext uri="{FF2B5EF4-FFF2-40B4-BE49-F238E27FC236}">
                <a16:creationId xmlns:a16="http://schemas.microsoft.com/office/drawing/2014/main" id="{F859396B-050E-421C-3815-E63B393997CE}"/>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III. THIẾT KẾ PHẦN CỨNG</a:t>
            </a:r>
          </a:p>
        </p:txBody>
      </p:sp>
    </p:spTree>
    <p:extLst>
      <p:ext uri="{BB962C8B-B14F-4D97-AF65-F5344CB8AC3E}">
        <p14:creationId xmlns:p14="http://schemas.microsoft.com/office/powerpoint/2010/main" val="9772164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2" name="Picture 11">
            <a:extLst>
              <a:ext uri="{FF2B5EF4-FFF2-40B4-BE49-F238E27FC236}">
                <a16:creationId xmlns:a16="http://schemas.microsoft.com/office/drawing/2014/main" id="{6276FB34-D7B1-E972-C1FF-A6FD37155C5F}"/>
              </a:ext>
            </a:extLst>
          </p:cNvPr>
          <p:cNvPicPr>
            <a:picLocks noChangeAspect="1"/>
          </p:cNvPicPr>
          <p:nvPr/>
        </p:nvPicPr>
        <p:blipFill>
          <a:blip r:embed="rId3"/>
          <a:stretch>
            <a:fillRect/>
          </a:stretch>
        </p:blipFill>
        <p:spPr>
          <a:xfrm>
            <a:off x="222915" y="137160"/>
            <a:ext cx="495173" cy="640080"/>
          </a:xfrm>
          <a:prstGeom prst="rect">
            <a:avLst/>
          </a:prstGeom>
        </p:spPr>
      </p:pic>
      <p:pic>
        <p:nvPicPr>
          <p:cNvPr id="13" name="Picture 2" descr="Điện Điện tử - Sư phạm Kỹ thuật Tp. HCM - Home | Facebook">
            <a:extLst>
              <a:ext uri="{FF2B5EF4-FFF2-40B4-BE49-F238E27FC236}">
                <a16:creationId xmlns:a16="http://schemas.microsoft.com/office/drawing/2014/main" id="{FEDD71CD-C7B1-4928-AD86-14B54B1170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78F28D5-6835-C2A4-3CE3-6E4416434005}"/>
              </a:ext>
            </a:extLst>
          </p:cNvPr>
          <p:cNvSpPr txBox="1"/>
          <p:nvPr/>
        </p:nvSpPr>
        <p:spPr>
          <a:xfrm>
            <a:off x="929372" y="1033492"/>
            <a:ext cx="1890028" cy="2246769"/>
          </a:xfrm>
          <a:prstGeom prst="rect">
            <a:avLst/>
          </a:prstGeom>
          <a:noFill/>
        </p:spPr>
        <p:txBody>
          <a:bodyPr wrap="square" rtlCol="0">
            <a:spAutoFit/>
          </a:bodyPr>
          <a:lstStyle/>
          <a:p>
            <a:pPr algn="l"/>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Thi</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công</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điều</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khiển</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và</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thao</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tác</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với</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chai n</a:t>
            </a:r>
            <a:r>
              <a:rPr lang="vi-VN"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ước suối</a:t>
            </a:r>
            <a:endPar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FF12FDFB-6D42-9D37-E9C7-29C3F776E824}"/>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V. KẾT QUẢ THỰC HIỆN</a:t>
            </a:r>
          </a:p>
        </p:txBody>
      </p:sp>
      <p:pic>
        <p:nvPicPr>
          <p:cNvPr id="8" name="Picture 7">
            <a:extLst>
              <a:ext uri="{FF2B5EF4-FFF2-40B4-BE49-F238E27FC236}">
                <a16:creationId xmlns:a16="http://schemas.microsoft.com/office/drawing/2014/main" id="{E8DEF3E2-DDBB-4375-9998-0E685FE8DF97}"/>
              </a:ext>
            </a:extLst>
          </p:cNvPr>
          <p:cNvPicPr/>
          <p:nvPr/>
        </p:nvPicPr>
        <p:blipFill rotWithShape="1">
          <a:blip r:embed="rId5" cstate="print">
            <a:extLst>
              <a:ext uri="{28A0092B-C50C-407E-A947-70E740481C1C}">
                <a14:useLocalDpi xmlns:a14="http://schemas.microsoft.com/office/drawing/2010/main" val="0"/>
              </a:ext>
            </a:extLst>
          </a:blip>
          <a:srcRect b="3889"/>
          <a:stretch/>
        </p:blipFill>
        <p:spPr bwMode="auto">
          <a:xfrm>
            <a:off x="3145536" y="1060162"/>
            <a:ext cx="2852928" cy="3657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85226242"/>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2" name="Picture 11">
            <a:extLst>
              <a:ext uri="{FF2B5EF4-FFF2-40B4-BE49-F238E27FC236}">
                <a16:creationId xmlns:a16="http://schemas.microsoft.com/office/drawing/2014/main" id="{6276FB34-D7B1-E972-C1FF-A6FD37155C5F}"/>
              </a:ext>
            </a:extLst>
          </p:cNvPr>
          <p:cNvPicPr>
            <a:picLocks noChangeAspect="1"/>
          </p:cNvPicPr>
          <p:nvPr/>
        </p:nvPicPr>
        <p:blipFill>
          <a:blip r:embed="rId3"/>
          <a:stretch>
            <a:fillRect/>
          </a:stretch>
        </p:blipFill>
        <p:spPr>
          <a:xfrm>
            <a:off x="222915" y="137160"/>
            <a:ext cx="495173" cy="640080"/>
          </a:xfrm>
          <a:prstGeom prst="rect">
            <a:avLst/>
          </a:prstGeom>
        </p:spPr>
      </p:pic>
      <p:pic>
        <p:nvPicPr>
          <p:cNvPr id="13" name="Picture 2" descr="Điện Điện tử - Sư phạm Kỹ thuật Tp. HCM - Home | Facebook">
            <a:extLst>
              <a:ext uri="{FF2B5EF4-FFF2-40B4-BE49-F238E27FC236}">
                <a16:creationId xmlns:a16="http://schemas.microsoft.com/office/drawing/2014/main" id="{FEDD71CD-C7B1-4928-AD86-14B54B1170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12FDFB-6D42-9D37-E9C7-29C3F776E824}"/>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V. KẾT QUẢ THỰC HIỆN</a:t>
            </a:r>
          </a:p>
        </p:txBody>
      </p:sp>
      <p:sp>
        <p:nvSpPr>
          <p:cNvPr id="4" name="TextBox 3">
            <a:extLst>
              <a:ext uri="{FF2B5EF4-FFF2-40B4-BE49-F238E27FC236}">
                <a16:creationId xmlns:a16="http://schemas.microsoft.com/office/drawing/2014/main" id="{9E0C1E84-9DFA-4701-82FD-4EE004BEDCA4}"/>
              </a:ext>
            </a:extLst>
          </p:cNvPr>
          <p:cNvSpPr txBox="1"/>
          <p:nvPr/>
        </p:nvSpPr>
        <p:spPr>
          <a:xfrm>
            <a:off x="944612" y="1094601"/>
            <a:ext cx="7270016" cy="954107"/>
          </a:xfrm>
          <a:prstGeom prst="rect">
            <a:avLst/>
          </a:prstGeom>
          <a:noFill/>
        </p:spPr>
        <p:txBody>
          <a:bodyPr wrap="square" rtlCol="0">
            <a:spAutoFit/>
          </a:bodyPr>
          <a:lstStyle/>
          <a:p>
            <a:pPr algn="l"/>
            <a:r>
              <a:rPr lang="vi-VN" sz="2800" b="1" dirty="0">
                <a:latin typeface="Times New Roman" panose="02020603050405020304" pitchFamily="18" charset="0"/>
                <a:cs typeface="Times New Roman" panose="02020603050405020304" pitchFamily="18" charset="0"/>
              </a:rPr>
              <a:t>Hiển thị giá trị tối đa của các đốt trên đốt dưới và lòng bàn tay</a:t>
            </a:r>
          </a:p>
        </p:txBody>
      </p:sp>
      <p:pic>
        <p:nvPicPr>
          <p:cNvPr id="10" name="Picture 9">
            <a:extLst>
              <a:ext uri="{FF2B5EF4-FFF2-40B4-BE49-F238E27FC236}">
                <a16:creationId xmlns:a16="http://schemas.microsoft.com/office/drawing/2014/main" id="{674925F6-9972-4A27-9E48-36D03622B616}"/>
              </a:ext>
            </a:extLst>
          </p:cNvPr>
          <p:cNvPicPr/>
          <p:nvPr/>
        </p:nvPicPr>
        <p:blipFill>
          <a:blip r:embed="rId5">
            <a:extLst>
              <a:ext uri="{28A0092B-C50C-407E-A947-70E740481C1C}">
                <a14:useLocalDpi xmlns:a14="http://schemas.microsoft.com/office/drawing/2010/main" val="0"/>
              </a:ext>
            </a:extLst>
          </a:blip>
          <a:stretch>
            <a:fillRect/>
          </a:stretch>
        </p:blipFill>
        <p:spPr>
          <a:xfrm>
            <a:off x="1781810" y="2074049"/>
            <a:ext cx="5580380" cy="2889250"/>
          </a:xfrm>
          <a:prstGeom prst="rect">
            <a:avLst/>
          </a:prstGeom>
        </p:spPr>
      </p:pic>
    </p:spTree>
    <p:extLst>
      <p:ext uri="{BB962C8B-B14F-4D97-AF65-F5344CB8AC3E}">
        <p14:creationId xmlns:p14="http://schemas.microsoft.com/office/powerpoint/2010/main" val="3448502528"/>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2" name="Picture 11">
            <a:extLst>
              <a:ext uri="{FF2B5EF4-FFF2-40B4-BE49-F238E27FC236}">
                <a16:creationId xmlns:a16="http://schemas.microsoft.com/office/drawing/2014/main" id="{6276FB34-D7B1-E972-C1FF-A6FD37155C5F}"/>
              </a:ext>
            </a:extLst>
          </p:cNvPr>
          <p:cNvPicPr>
            <a:picLocks noChangeAspect="1"/>
          </p:cNvPicPr>
          <p:nvPr/>
        </p:nvPicPr>
        <p:blipFill>
          <a:blip r:embed="rId3"/>
          <a:stretch>
            <a:fillRect/>
          </a:stretch>
        </p:blipFill>
        <p:spPr>
          <a:xfrm>
            <a:off x="222915" y="137160"/>
            <a:ext cx="495173" cy="640080"/>
          </a:xfrm>
          <a:prstGeom prst="rect">
            <a:avLst/>
          </a:prstGeom>
        </p:spPr>
      </p:pic>
      <p:pic>
        <p:nvPicPr>
          <p:cNvPr id="13" name="Picture 2" descr="Điện Điện tử - Sư phạm Kỹ thuật Tp. HCM - Home | Facebook">
            <a:extLst>
              <a:ext uri="{FF2B5EF4-FFF2-40B4-BE49-F238E27FC236}">
                <a16:creationId xmlns:a16="http://schemas.microsoft.com/office/drawing/2014/main" id="{FEDD71CD-C7B1-4928-AD86-14B54B1170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78F28D5-6835-C2A4-3CE3-6E4416434005}"/>
              </a:ext>
            </a:extLst>
          </p:cNvPr>
          <p:cNvSpPr txBox="1"/>
          <p:nvPr/>
        </p:nvSpPr>
        <p:spPr>
          <a:xfrm>
            <a:off x="929372" y="1033492"/>
            <a:ext cx="4523500" cy="1384995"/>
          </a:xfrm>
          <a:prstGeom prst="rect">
            <a:avLst/>
          </a:prstGeom>
          <a:noFill/>
        </p:spPr>
        <p:txBody>
          <a:bodyPr wrap="square" rtlCol="0">
            <a:spAutoFit/>
          </a:bodyPr>
          <a:lstStyle/>
          <a:p>
            <a:pPr algn="l"/>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Thi</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công</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điều</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khiển</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và</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thao</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tác</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với</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chai n</a:t>
            </a:r>
            <a:r>
              <a:rPr lang="vi-VN"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ước suối khi bóp toàn lực</a:t>
            </a:r>
            <a:endPar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FF12FDFB-6D42-9D37-E9C7-29C3F776E824}"/>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V. KẾT QUẢ THỰC HIỆN</a:t>
            </a:r>
          </a:p>
        </p:txBody>
      </p:sp>
      <p:pic>
        <p:nvPicPr>
          <p:cNvPr id="8" name="Picture 7">
            <a:extLst>
              <a:ext uri="{FF2B5EF4-FFF2-40B4-BE49-F238E27FC236}">
                <a16:creationId xmlns:a16="http://schemas.microsoft.com/office/drawing/2014/main" id="{E8DEF3E2-DDBB-4375-9998-0E685FE8DF97}"/>
              </a:ext>
            </a:extLst>
          </p:cNvPr>
          <p:cNvPicPr/>
          <p:nvPr/>
        </p:nvPicPr>
        <p:blipFill rotWithShape="1">
          <a:blip r:embed="rId5" cstate="print">
            <a:extLst>
              <a:ext uri="{28A0092B-C50C-407E-A947-70E740481C1C}">
                <a14:useLocalDpi xmlns:a14="http://schemas.microsoft.com/office/drawing/2010/main" val="0"/>
              </a:ext>
            </a:extLst>
          </a:blip>
          <a:srcRect b="3889"/>
          <a:stretch/>
        </p:blipFill>
        <p:spPr bwMode="auto">
          <a:xfrm>
            <a:off x="5361700" y="1094601"/>
            <a:ext cx="2852928" cy="3657600"/>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EB8F9EDB-BFD9-4706-82AD-6E274EC81D4F}"/>
              </a:ext>
            </a:extLst>
          </p:cNvPr>
          <p:cNvPicPr/>
          <p:nvPr/>
        </p:nvPicPr>
        <p:blipFill>
          <a:blip r:embed="rId6">
            <a:extLst>
              <a:ext uri="{28A0092B-C50C-407E-A947-70E740481C1C}">
                <a14:useLocalDpi xmlns:a14="http://schemas.microsoft.com/office/drawing/2010/main" val="0"/>
              </a:ext>
            </a:extLst>
          </a:blip>
          <a:stretch>
            <a:fillRect/>
          </a:stretch>
        </p:blipFill>
        <p:spPr>
          <a:xfrm>
            <a:off x="929372" y="2466201"/>
            <a:ext cx="4389120" cy="2286000"/>
          </a:xfrm>
          <a:prstGeom prst="rect">
            <a:avLst/>
          </a:prstGeom>
        </p:spPr>
      </p:pic>
    </p:spTree>
    <p:extLst>
      <p:ext uri="{BB962C8B-B14F-4D97-AF65-F5344CB8AC3E}">
        <p14:creationId xmlns:p14="http://schemas.microsoft.com/office/powerpoint/2010/main" val="831485811"/>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2" name="Picture 11">
            <a:extLst>
              <a:ext uri="{FF2B5EF4-FFF2-40B4-BE49-F238E27FC236}">
                <a16:creationId xmlns:a16="http://schemas.microsoft.com/office/drawing/2014/main" id="{6276FB34-D7B1-E972-C1FF-A6FD37155C5F}"/>
              </a:ext>
            </a:extLst>
          </p:cNvPr>
          <p:cNvPicPr>
            <a:picLocks noChangeAspect="1"/>
          </p:cNvPicPr>
          <p:nvPr/>
        </p:nvPicPr>
        <p:blipFill>
          <a:blip r:embed="rId3"/>
          <a:stretch>
            <a:fillRect/>
          </a:stretch>
        </p:blipFill>
        <p:spPr>
          <a:xfrm>
            <a:off x="222915" y="137160"/>
            <a:ext cx="495173" cy="640080"/>
          </a:xfrm>
          <a:prstGeom prst="rect">
            <a:avLst/>
          </a:prstGeom>
        </p:spPr>
      </p:pic>
      <p:pic>
        <p:nvPicPr>
          <p:cNvPr id="13" name="Picture 2" descr="Điện Điện tử - Sư phạm Kỹ thuật Tp. HCM - Home | Facebook">
            <a:extLst>
              <a:ext uri="{FF2B5EF4-FFF2-40B4-BE49-F238E27FC236}">
                <a16:creationId xmlns:a16="http://schemas.microsoft.com/office/drawing/2014/main" id="{FEDD71CD-C7B1-4928-AD86-14B54B1170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12FDFB-6D42-9D37-E9C7-29C3F776E824}"/>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V. KẾT QUẢ THỰC HIỆN</a:t>
            </a:r>
          </a:p>
        </p:txBody>
      </p:sp>
      <p:sp>
        <p:nvSpPr>
          <p:cNvPr id="4" name="TextBox 3">
            <a:extLst>
              <a:ext uri="{FF2B5EF4-FFF2-40B4-BE49-F238E27FC236}">
                <a16:creationId xmlns:a16="http://schemas.microsoft.com/office/drawing/2014/main" id="{9E0C1E84-9DFA-4701-82FD-4EE004BEDCA4}"/>
              </a:ext>
            </a:extLst>
          </p:cNvPr>
          <p:cNvSpPr txBox="1"/>
          <p:nvPr/>
        </p:nvSpPr>
        <p:spPr>
          <a:xfrm>
            <a:off x="929372" y="1107727"/>
            <a:ext cx="7285256" cy="954107"/>
          </a:xfrm>
          <a:prstGeom prst="rect">
            <a:avLst/>
          </a:prstGeom>
          <a:noFill/>
        </p:spPr>
        <p:txBody>
          <a:bodyPr wrap="square" rtlCol="0">
            <a:spAutoFit/>
          </a:bodyPr>
          <a:lstStyle/>
          <a:p>
            <a:pPr algn="l"/>
            <a:r>
              <a:rPr lang="vi-VN" sz="2800" b="1" dirty="0">
                <a:latin typeface="Times New Roman" panose="02020603050405020304" pitchFamily="18" charset="0"/>
                <a:cs typeface="Times New Roman" panose="02020603050405020304" pitchFamily="18" charset="0"/>
              </a:rPr>
              <a:t>Kết quả khi bàn tay bóp toàn lực chai nước suối</a:t>
            </a:r>
          </a:p>
        </p:txBody>
      </p:sp>
      <p:pic>
        <p:nvPicPr>
          <p:cNvPr id="15" name="Picture 14">
            <a:extLst>
              <a:ext uri="{FF2B5EF4-FFF2-40B4-BE49-F238E27FC236}">
                <a16:creationId xmlns:a16="http://schemas.microsoft.com/office/drawing/2014/main" id="{F5F68D6C-C115-4A54-8A5D-A6021A07C131}"/>
              </a:ext>
            </a:extLst>
          </p:cNvPr>
          <p:cNvPicPr/>
          <p:nvPr/>
        </p:nvPicPr>
        <p:blipFill rotWithShape="1">
          <a:blip r:embed="rId5">
            <a:extLst>
              <a:ext uri="{28A0092B-C50C-407E-A947-70E740481C1C}">
                <a14:useLocalDpi xmlns:a14="http://schemas.microsoft.com/office/drawing/2010/main" val="0"/>
              </a:ext>
            </a:extLst>
          </a:blip>
          <a:srcRect b="2218"/>
          <a:stretch/>
        </p:blipFill>
        <p:spPr bwMode="auto">
          <a:xfrm>
            <a:off x="2194560" y="1809750"/>
            <a:ext cx="4754880" cy="29260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03012301"/>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2" name="Picture 11">
            <a:extLst>
              <a:ext uri="{FF2B5EF4-FFF2-40B4-BE49-F238E27FC236}">
                <a16:creationId xmlns:a16="http://schemas.microsoft.com/office/drawing/2014/main" id="{6276FB34-D7B1-E972-C1FF-A6FD37155C5F}"/>
              </a:ext>
            </a:extLst>
          </p:cNvPr>
          <p:cNvPicPr>
            <a:picLocks noChangeAspect="1"/>
          </p:cNvPicPr>
          <p:nvPr/>
        </p:nvPicPr>
        <p:blipFill>
          <a:blip r:embed="rId3"/>
          <a:stretch>
            <a:fillRect/>
          </a:stretch>
        </p:blipFill>
        <p:spPr>
          <a:xfrm>
            <a:off x="222915" y="137160"/>
            <a:ext cx="495173" cy="640080"/>
          </a:xfrm>
          <a:prstGeom prst="rect">
            <a:avLst/>
          </a:prstGeom>
        </p:spPr>
      </p:pic>
      <p:pic>
        <p:nvPicPr>
          <p:cNvPr id="13" name="Picture 2" descr="Điện Điện tử - Sư phạm Kỹ thuật Tp. HCM - Home | Facebook">
            <a:extLst>
              <a:ext uri="{FF2B5EF4-FFF2-40B4-BE49-F238E27FC236}">
                <a16:creationId xmlns:a16="http://schemas.microsoft.com/office/drawing/2014/main" id="{FEDD71CD-C7B1-4928-AD86-14B54B1170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12FDFB-6D42-9D37-E9C7-29C3F776E824}"/>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V. KẾT QUẢ THỰC HIỆN</a:t>
            </a:r>
          </a:p>
        </p:txBody>
      </p:sp>
      <p:sp>
        <p:nvSpPr>
          <p:cNvPr id="4" name="TextBox 3">
            <a:extLst>
              <a:ext uri="{FF2B5EF4-FFF2-40B4-BE49-F238E27FC236}">
                <a16:creationId xmlns:a16="http://schemas.microsoft.com/office/drawing/2014/main" id="{9E0C1E84-9DFA-4701-82FD-4EE004BEDCA4}"/>
              </a:ext>
            </a:extLst>
          </p:cNvPr>
          <p:cNvSpPr txBox="1"/>
          <p:nvPr/>
        </p:nvSpPr>
        <p:spPr>
          <a:xfrm>
            <a:off x="838200" y="1120460"/>
            <a:ext cx="7376428" cy="523220"/>
          </a:xfrm>
          <a:prstGeom prst="rect">
            <a:avLst/>
          </a:prstGeom>
          <a:noFill/>
        </p:spPr>
        <p:txBody>
          <a:bodyPr wrap="square" rtlCol="0">
            <a:spAutoFit/>
          </a:bodyPr>
          <a:lstStyle/>
          <a:p>
            <a:pPr algn="l"/>
            <a:r>
              <a:rPr lang="vi-VN" sz="2800" b="1" dirty="0">
                <a:latin typeface="Times New Roman" panose="02020603050405020304" pitchFamily="18" charset="0"/>
                <a:cs typeface="Times New Roman" panose="02020603050405020304" pitchFamily="18" charset="0"/>
              </a:rPr>
              <a:t>Kết quả khi bop cấp độ 7 vào chai nước suối</a:t>
            </a:r>
          </a:p>
        </p:txBody>
      </p:sp>
      <p:pic>
        <p:nvPicPr>
          <p:cNvPr id="15" name="Picture 14">
            <a:extLst>
              <a:ext uri="{FF2B5EF4-FFF2-40B4-BE49-F238E27FC236}">
                <a16:creationId xmlns:a16="http://schemas.microsoft.com/office/drawing/2014/main" id="{F98BAB0F-2D93-4511-BAE4-8889078B9B66}"/>
              </a:ext>
            </a:extLst>
          </p:cNvPr>
          <p:cNvPicPr/>
          <p:nvPr/>
        </p:nvPicPr>
        <p:blipFill rotWithShape="1">
          <a:blip r:embed="rId5">
            <a:extLst>
              <a:ext uri="{28A0092B-C50C-407E-A947-70E740481C1C}">
                <a14:useLocalDpi xmlns:a14="http://schemas.microsoft.com/office/drawing/2010/main" val="0"/>
              </a:ext>
            </a:extLst>
          </a:blip>
          <a:srcRect l="896" t="1024" r="620" b="2051"/>
          <a:stretch/>
        </p:blipFill>
        <p:spPr bwMode="auto">
          <a:xfrm>
            <a:off x="1326014" y="1581150"/>
            <a:ext cx="6400800" cy="310896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18856924"/>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2" name="Picture 11">
            <a:extLst>
              <a:ext uri="{FF2B5EF4-FFF2-40B4-BE49-F238E27FC236}">
                <a16:creationId xmlns:a16="http://schemas.microsoft.com/office/drawing/2014/main" id="{6276FB34-D7B1-E972-C1FF-A6FD37155C5F}"/>
              </a:ext>
            </a:extLst>
          </p:cNvPr>
          <p:cNvPicPr>
            <a:picLocks noChangeAspect="1"/>
          </p:cNvPicPr>
          <p:nvPr/>
        </p:nvPicPr>
        <p:blipFill>
          <a:blip r:embed="rId3"/>
          <a:stretch>
            <a:fillRect/>
          </a:stretch>
        </p:blipFill>
        <p:spPr>
          <a:xfrm>
            <a:off x="222915" y="137160"/>
            <a:ext cx="495173" cy="640080"/>
          </a:xfrm>
          <a:prstGeom prst="rect">
            <a:avLst/>
          </a:prstGeom>
        </p:spPr>
      </p:pic>
      <p:pic>
        <p:nvPicPr>
          <p:cNvPr id="13" name="Picture 2" descr="Điện Điện tử - Sư phạm Kỹ thuật Tp. HCM - Home | Facebook">
            <a:extLst>
              <a:ext uri="{FF2B5EF4-FFF2-40B4-BE49-F238E27FC236}">
                <a16:creationId xmlns:a16="http://schemas.microsoft.com/office/drawing/2014/main" id="{FEDD71CD-C7B1-4928-AD86-14B54B1170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12FDFB-6D42-9D37-E9C7-29C3F776E824}"/>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V. KẾT QUẢ THỰC HIỆN</a:t>
            </a:r>
          </a:p>
        </p:txBody>
      </p:sp>
      <p:sp>
        <p:nvSpPr>
          <p:cNvPr id="4" name="TextBox 3">
            <a:extLst>
              <a:ext uri="{FF2B5EF4-FFF2-40B4-BE49-F238E27FC236}">
                <a16:creationId xmlns:a16="http://schemas.microsoft.com/office/drawing/2014/main" id="{9E0C1E84-9DFA-4701-82FD-4EE004BEDCA4}"/>
              </a:ext>
            </a:extLst>
          </p:cNvPr>
          <p:cNvSpPr txBox="1"/>
          <p:nvPr/>
        </p:nvSpPr>
        <p:spPr>
          <a:xfrm>
            <a:off x="929372" y="1122967"/>
            <a:ext cx="7285256" cy="523220"/>
          </a:xfrm>
          <a:prstGeom prst="rect">
            <a:avLst/>
          </a:prstGeom>
          <a:noFill/>
        </p:spPr>
        <p:txBody>
          <a:bodyPr wrap="square" rtlCol="0">
            <a:spAutoFit/>
          </a:bodyPr>
          <a:lstStyle/>
          <a:p>
            <a:pPr algn="l"/>
            <a:r>
              <a:rPr lang="vi-VN" sz="2800" b="1" dirty="0">
                <a:latin typeface="Times New Roman" panose="02020603050405020304" pitchFamily="18" charset="0"/>
                <a:cs typeface="Times New Roman" panose="02020603050405020304" pitchFamily="18" charset="0"/>
              </a:rPr>
              <a:t>Kết quả khi bàn tay bóp cấp 7 chai nước suối:</a:t>
            </a:r>
          </a:p>
        </p:txBody>
      </p:sp>
      <p:pic>
        <p:nvPicPr>
          <p:cNvPr id="10" name="Picture 9">
            <a:extLst>
              <a:ext uri="{FF2B5EF4-FFF2-40B4-BE49-F238E27FC236}">
                <a16:creationId xmlns:a16="http://schemas.microsoft.com/office/drawing/2014/main" id="{277618E0-88B4-4236-9A61-99824F7CF742}"/>
              </a:ext>
            </a:extLst>
          </p:cNvPr>
          <p:cNvPicPr/>
          <p:nvPr/>
        </p:nvPicPr>
        <p:blipFill rotWithShape="1">
          <a:blip r:embed="rId5">
            <a:extLst>
              <a:ext uri="{28A0092B-C50C-407E-A947-70E740481C1C}">
                <a14:useLocalDpi xmlns:a14="http://schemas.microsoft.com/office/drawing/2010/main" val="0"/>
              </a:ext>
            </a:extLst>
          </a:blip>
          <a:srcRect l="512" t="764" r="1" b="2049"/>
          <a:stretch/>
        </p:blipFill>
        <p:spPr bwMode="auto">
          <a:xfrm>
            <a:off x="2194560" y="1854754"/>
            <a:ext cx="4754880" cy="29260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49441743"/>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2" name="Picture 11">
            <a:extLst>
              <a:ext uri="{FF2B5EF4-FFF2-40B4-BE49-F238E27FC236}">
                <a16:creationId xmlns:a16="http://schemas.microsoft.com/office/drawing/2014/main" id="{6276FB34-D7B1-E972-C1FF-A6FD37155C5F}"/>
              </a:ext>
            </a:extLst>
          </p:cNvPr>
          <p:cNvPicPr>
            <a:picLocks noChangeAspect="1"/>
          </p:cNvPicPr>
          <p:nvPr/>
        </p:nvPicPr>
        <p:blipFill>
          <a:blip r:embed="rId3"/>
          <a:stretch>
            <a:fillRect/>
          </a:stretch>
        </p:blipFill>
        <p:spPr>
          <a:xfrm>
            <a:off x="222915" y="137160"/>
            <a:ext cx="495173" cy="640080"/>
          </a:xfrm>
          <a:prstGeom prst="rect">
            <a:avLst/>
          </a:prstGeom>
        </p:spPr>
      </p:pic>
      <p:pic>
        <p:nvPicPr>
          <p:cNvPr id="13" name="Picture 2" descr="Điện Điện tử - Sư phạm Kỹ thuật Tp. HCM - Home | Facebook">
            <a:extLst>
              <a:ext uri="{FF2B5EF4-FFF2-40B4-BE49-F238E27FC236}">
                <a16:creationId xmlns:a16="http://schemas.microsoft.com/office/drawing/2014/main" id="{FEDD71CD-C7B1-4928-AD86-14B54B1170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12FDFB-6D42-9D37-E9C7-29C3F776E824}"/>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V. KẾT QUẢ THỰC HIỆN</a:t>
            </a:r>
          </a:p>
        </p:txBody>
      </p:sp>
      <p:pic>
        <p:nvPicPr>
          <p:cNvPr id="10" name="Picture 9">
            <a:extLst>
              <a:ext uri="{FF2B5EF4-FFF2-40B4-BE49-F238E27FC236}">
                <a16:creationId xmlns:a16="http://schemas.microsoft.com/office/drawing/2014/main" id="{B439914D-3AED-4519-BDBA-D03672D446D8}"/>
              </a:ext>
            </a:extLst>
          </p:cNvPr>
          <p:cNvPicPr/>
          <p:nvPr/>
        </p:nvPicPr>
        <p:blipFill rotWithShape="1">
          <a:blip r:embed="rId5" cstate="print">
            <a:extLst>
              <a:ext uri="{28A0092B-C50C-407E-A947-70E740481C1C}">
                <a14:useLocalDpi xmlns:a14="http://schemas.microsoft.com/office/drawing/2010/main" val="0"/>
              </a:ext>
            </a:extLst>
          </a:blip>
          <a:srcRect b="6578"/>
          <a:stretch/>
        </p:blipFill>
        <p:spPr bwMode="auto">
          <a:xfrm>
            <a:off x="5370576" y="1033492"/>
            <a:ext cx="2935224" cy="3657600"/>
          </a:xfrm>
          <a:prstGeom prst="rect">
            <a:avLst/>
          </a:prstGeom>
          <a:ln>
            <a:noFill/>
          </a:ln>
          <a:extLst>
            <a:ext uri="{53640926-AAD7-44D8-BBD7-CCE9431645EC}">
              <a14:shadowObscured xmlns:a14="http://schemas.microsoft.com/office/drawing/2010/main"/>
            </a:ext>
          </a:extLst>
        </p:spPr>
      </p:pic>
      <p:pic>
        <p:nvPicPr>
          <p:cNvPr id="16" name="Picture 15">
            <a:extLst>
              <a:ext uri="{FF2B5EF4-FFF2-40B4-BE49-F238E27FC236}">
                <a16:creationId xmlns:a16="http://schemas.microsoft.com/office/drawing/2014/main" id="{F0C7AA16-4A0C-4A19-BBFE-3CBC1AC307A6}"/>
              </a:ext>
            </a:extLst>
          </p:cNvPr>
          <p:cNvPicPr/>
          <p:nvPr/>
        </p:nvPicPr>
        <p:blipFill>
          <a:blip r:embed="rId6">
            <a:extLst>
              <a:ext uri="{28A0092B-C50C-407E-A947-70E740481C1C}">
                <a14:useLocalDpi xmlns:a14="http://schemas.microsoft.com/office/drawing/2010/main" val="0"/>
              </a:ext>
            </a:extLst>
          </a:blip>
          <a:stretch>
            <a:fillRect/>
          </a:stretch>
        </p:blipFill>
        <p:spPr>
          <a:xfrm>
            <a:off x="929372" y="2500342"/>
            <a:ext cx="4389120" cy="2194560"/>
          </a:xfrm>
          <a:prstGeom prst="rect">
            <a:avLst/>
          </a:prstGeom>
        </p:spPr>
      </p:pic>
      <p:sp>
        <p:nvSpPr>
          <p:cNvPr id="2" name="Rectangle 1">
            <a:extLst>
              <a:ext uri="{FF2B5EF4-FFF2-40B4-BE49-F238E27FC236}">
                <a16:creationId xmlns:a16="http://schemas.microsoft.com/office/drawing/2014/main" id="{4789CA3F-8AD3-48C4-A042-EE60037E8FF3}"/>
              </a:ext>
            </a:extLst>
          </p:cNvPr>
          <p:cNvSpPr/>
          <p:nvPr/>
        </p:nvSpPr>
        <p:spPr>
          <a:xfrm>
            <a:off x="929372" y="941918"/>
            <a:ext cx="4572000" cy="1384995"/>
          </a:xfrm>
          <a:prstGeom prst="rect">
            <a:avLst/>
          </a:prstGeom>
        </p:spPr>
        <p:txBody>
          <a:bodyPr>
            <a:spAutoFit/>
          </a:bodyPr>
          <a:lstStyle/>
          <a:p>
            <a:pPr algn="l"/>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Thi</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công</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điều</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khiển</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và</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thao</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tác</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với</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vi-VN"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hủ snack khoai tây khi bóp toàn lực</a:t>
            </a:r>
            <a:endPar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p:txBody>
      </p:sp>
    </p:spTree>
    <p:extLst>
      <p:ext uri="{BB962C8B-B14F-4D97-AF65-F5344CB8AC3E}">
        <p14:creationId xmlns:p14="http://schemas.microsoft.com/office/powerpoint/2010/main" val="2254991905"/>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2" name="Picture 11">
            <a:extLst>
              <a:ext uri="{FF2B5EF4-FFF2-40B4-BE49-F238E27FC236}">
                <a16:creationId xmlns:a16="http://schemas.microsoft.com/office/drawing/2014/main" id="{6276FB34-D7B1-E972-C1FF-A6FD37155C5F}"/>
              </a:ext>
            </a:extLst>
          </p:cNvPr>
          <p:cNvPicPr>
            <a:picLocks noChangeAspect="1"/>
          </p:cNvPicPr>
          <p:nvPr/>
        </p:nvPicPr>
        <p:blipFill>
          <a:blip r:embed="rId3"/>
          <a:stretch>
            <a:fillRect/>
          </a:stretch>
        </p:blipFill>
        <p:spPr>
          <a:xfrm>
            <a:off x="222915" y="137160"/>
            <a:ext cx="495173" cy="640080"/>
          </a:xfrm>
          <a:prstGeom prst="rect">
            <a:avLst/>
          </a:prstGeom>
        </p:spPr>
      </p:pic>
      <p:pic>
        <p:nvPicPr>
          <p:cNvPr id="13" name="Picture 2" descr="Điện Điện tử - Sư phạm Kỹ thuật Tp. HCM - Home | Facebook">
            <a:extLst>
              <a:ext uri="{FF2B5EF4-FFF2-40B4-BE49-F238E27FC236}">
                <a16:creationId xmlns:a16="http://schemas.microsoft.com/office/drawing/2014/main" id="{FEDD71CD-C7B1-4928-AD86-14B54B1170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12FDFB-6D42-9D37-E9C7-29C3F776E824}"/>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V. KẾT QUẢ THỰC HIỆN</a:t>
            </a:r>
          </a:p>
        </p:txBody>
      </p:sp>
      <p:sp>
        <p:nvSpPr>
          <p:cNvPr id="4" name="TextBox 3">
            <a:extLst>
              <a:ext uri="{FF2B5EF4-FFF2-40B4-BE49-F238E27FC236}">
                <a16:creationId xmlns:a16="http://schemas.microsoft.com/office/drawing/2014/main" id="{9E0C1E84-9DFA-4701-82FD-4EE004BEDCA4}"/>
              </a:ext>
            </a:extLst>
          </p:cNvPr>
          <p:cNvSpPr txBox="1"/>
          <p:nvPr/>
        </p:nvSpPr>
        <p:spPr>
          <a:xfrm>
            <a:off x="929372" y="1094601"/>
            <a:ext cx="7285256" cy="954107"/>
          </a:xfrm>
          <a:prstGeom prst="rect">
            <a:avLst/>
          </a:prstGeom>
          <a:noFill/>
        </p:spPr>
        <p:txBody>
          <a:bodyPr wrap="square" rtlCol="0">
            <a:spAutoFit/>
          </a:bodyPr>
          <a:lstStyle/>
          <a:p>
            <a:pPr algn="l"/>
            <a:r>
              <a:rPr lang="vi-VN" sz="2800" b="1" dirty="0">
                <a:latin typeface="Times New Roman" panose="02020603050405020304" pitchFamily="18" charset="0"/>
                <a:cs typeface="Times New Roman" panose="02020603050405020304" pitchFamily="18" charset="0"/>
              </a:rPr>
              <a:t>Kết quả khi bàn tay bóp toàn lực hủ snack khoai tây</a:t>
            </a:r>
          </a:p>
        </p:txBody>
      </p:sp>
      <p:pic>
        <p:nvPicPr>
          <p:cNvPr id="15" name="Picture 14">
            <a:extLst>
              <a:ext uri="{FF2B5EF4-FFF2-40B4-BE49-F238E27FC236}">
                <a16:creationId xmlns:a16="http://schemas.microsoft.com/office/drawing/2014/main" id="{39FE1D1F-C0C2-4DA9-B780-DB46E43CF555}"/>
              </a:ext>
            </a:extLst>
          </p:cNvPr>
          <p:cNvPicPr/>
          <p:nvPr/>
        </p:nvPicPr>
        <p:blipFill>
          <a:blip r:embed="rId5">
            <a:extLst>
              <a:ext uri="{28A0092B-C50C-407E-A947-70E740481C1C}">
                <a14:useLocalDpi xmlns:a14="http://schemas.microsoft.com/office/drawing/2010/main" val="0"/>
              </a:ext>
            </a:extLst>
          </a:blip>
          <a:stretch>
            <a:fillRect/>
          </a:stretch>
        </p:blipFill>
        <p:spPr>
          <a:xfrm>
            <a:off x="2286000" y="2037219"/>
            <a:ext cx="4754880" cy="2926080"/>
          </a:xfrm>
          <a:prstGeom prst="rect">
            <a:avLst/>
          </a:prstGeom>
        </p:spPr>
      </p:pic>
    </p:spTree>
    <p:extLst>
      <p:ext uri="{BB962C8B-B14F-4D97-AF65-F5344CB8AC3E}">
        <p14:creationId xmlns:p14="http://schemas.microsoft.com/office/powerpoint/2010/main" val="3381485364"/>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2" name="Picture 11">
            <a:extLst>
              <a:ext uri="{FF2B5EF4-FFF2-40B4-BE49-F238E27FC236}">
                <a16:creationId xmlns:a16="http://schemas.microsoft.com/office/drawing/2014/main" id="{6276FB34-D7B1-E972-C1FF-A6FD37155C5F}"/>
              </a:ext>
            </a:extLst>
          </p:cNvPr>
          <p:cNvPicPr>
            <a:picLocks noChangeAspect="1"/>
          </p:cNvPicPr>
          <p:nvPr/>
        </p:nvPicPr>
        <p:blipFill>
          <a:blip r:embed="rId3"/>
          <a:stretch>
            <a:fillRect/>
          </a:stretch>
        </p:blipFill>
        <p:spPr>
          <a:xfrm>
            <a:off x="222915" y="137160"/>
            <a:ext cx="495173" cy="640080"/>
          </a:xfrm>
          <a:prstGeom prst="rect">
            <a:avLst/>
          </a:prstGeom>
        </p:spPr>
      </p:pic>
      <p:pic>
        <p:nvPicPr>
          <p:cNvPr id="13" name="Picture 2" descr="Điện Điện tử - Sư phạm Kỹ thuật Tp. HCM - Home | Facebook">
            <a:extLst>
              <a:ext uri="{FF2B5EF4-FFF2-40B4-BE49-F238E27FC236}">
                <a16:creationId xmlns:a16="http://schemas.microsoft.com/office/drawing/2014/main" id="{FEDD71CD-C7B1-4928-AD86-14B54B1170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12FDFB-6D42-9D37-E9C7-29C3F776E824}"/>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V. KẾT QUẢ THỰC HIỆN</a:t>
            </a:r>
          </a:p>
        </p:txBody>
      </p:sp>
      <p:sp>
        <p:nvSpPr>
          <p:cNvPr id="4" name="TextBox 3">
            <a:extLst>
              <a:ext uri="{FF2B5EF4-FFF2-40B4-BE49-F238E27FC236}">
                <a16:creationId xmlns:a16="http://schemas.microsoft.com/office/drawing/2014/main" id="{9E0C1E84-9DFA-4701-82FD-4EE004BEDCA4}"/>
              </a:ext>
            </a:extLst>
          </p:cNvPr>
          <p:cNvSpPr txBox="1"/>
          <p:nvPr/>
        </p:nvSpPr>
        <p:spPr>
          <a:xfrm>
            <a:off x="929372" y="1120460"/>
            <a:ext cx="6995428" cy="523220"/>
          </a:xfrm>
          <a:prstGeom prst="rect">
            <a:avLst/>
          </a:prstGeom>
          <a:noFill/>
        </p:spPr>
        <p:txBody>
          <a:bodyPr wrap="square" rtlCol="0">
            <a:spAutoFit/>
          </a:bodyPr>
          <a:lstStyle/>
          <a:p>
            <a:pPr algn="l"/>
            <a:r>
              <a:rPr lang="vi-VN" sz="2800" b="1" dirty="0">
                <a:latin typeface="Times New Roman" panose="02020603050405020304" pitchFamily="18" charset="0"/>
                <a:cs typeface="Times New Roman" panose="02020603050405020304" pitchFamily="18" charset="0"/>
              </a:rPr>
              <a:t>Kết quả khi bop cấp độ 6 vào hủ khoai tây</a:t>
            </a:r>
          </a:p>
        </p:txBody>
      </p:sp>
      <p:pic>
        <p:nvPicPr>
          <p:cNvPr id="15" name="Picture 14">
            <a:extLst>
              <a:ext uri="{FF2B5EF4-FFF2-40B4-BE49-F238E27FC236}">
                <a16:creationId xmlns:a16="http://schemas.microsoft.com/office/drawing/2014/main" id="{F98BAB0F-2D93-4511-BAE4-8889078B9B66}"/>
              </a:ext>
            </a:extLst>
          </p:cNvPr>
          <p:cNvPicPr/>
          <p:nvPr/>
        </p:nvPicPr>
        <p:blipFill rotWithShape="1">
          <a:blip r:embed="rId5">
            <a:extLst>
              <a:ext uri="{28A0092B-C50C-407E-A947-70E740481C1C}">
                <a14:useLocalDpi xmlns:a14="http://schemas.microsoft.com/office/drawing/2010/main" val="0"/>
              </a:ext>
            </a:extLst>
          </a:blip>
          <a:srcRect l="896" t="1024" r="620" b="2051"/>
          <a:stretch/>
        </p:blipFill>
        <p:spPr bwMode="auto">
          <a:xfrm>
            <a:off x="1371600" y="1854339"/>
            <a:ext cx="6400800" cy="310896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9845940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2" name="Picture 11">
            <a:extLst>
              <a:ext uri="{FF2B5EF4-FFF2-40B4-BE49-F238E27FC236}">
                <a16:creationId xmlns:a16="http://schemas.microsoft.com/office/drawing/2014/main" id="{6276FB34-D7B1-E972-C1FF-A6FD37155C5F}"/>
              </a:ext>
            </a:extLst>
          </p:cNvPr>
          <p:cNvPicPr>
            <a:picLocks noChangeAspect="1"/>
          </p:cNvPicPr>
          <p:nvPr/>
        </p:nvPicPr>
        <p:blipFill>
          <a:blip r:embed="rId3"/>
          <a:stretch>
            <a:fillRect/>
          </a:stretch>
        </p:blipFill>
        <p:spPr>
          <a:xfrm>
            <a:off x="222915" y="137160"/>
            <a:ext cx="495173" cy="640080"/>
          </a:xfrm>
          <a:prstGeom prst="rect">
            <a:avLst/>
          </a:prstGeom>
        </p:spPr>
      </p:pic>
      <p:pic>
        <p:nvPicPr>
          <p:cNvPr id="13" name="Picture 2" descr="Điện Điện tử - Sư phạm Kỹ thuật Tp. HCM - Home | Facebook">
            <a:extLst>
              <a:ext uri="{FF2B5EF4-FFF2-40B4-BE49-F238E27FC236}">
                <a16:creationId xmlns:a16="http://schemas.microsoft.com/office/drawing/2014/main" id="{FEDD71CD-C7B1-4928-AD86-14B54B1170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78F28D5-6835-C2A4-3CE3-6E4416434005}"/>
              </a:ext>
            </a:extLst>
          </p:cNvPr>
          <p:cNvSpPr txBox="1"/>
          <p:nvPr/>
        </p:nvSpPr>
        <p:spPr>
          <a:xfrm>
            <a:off x="929372" y="1033492"/>
            <a:ext cx="7285256" cy="954107"/>
          </a:xfrm>
          <a:prstGeom prst="rect">
            <a:avLst/>
          </a:prstGeom>
          <a:noFill/>
        </p:spPr>
        <p:txBody>
          <a:bodyPr wrap="square" rtlCol="0">
            <a:spAutoFit/>
          </a:bodyPr>
          <a:lstStyle/>
          <a:p>
            <a:pPr algn="l"/>
            <a:r>
              <a:rPr lang="vi-VN" sz="2800" b="1" dirty="0">
                <a:latin typeface="Times New Roman" panose="02020603050405020304" pitchFamily="18" charset="0"/>
                <a:cs typeface="Times New Roman" panose="02020603050405020304" pitchFamily="18" charset="0"/>
              </a:rPr>
              <a:t>Kết quả khi bàn tay bóp cấp 6 hủ snack khoai tây</a:t>
            </a:r>
            <a:endPar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FF12FDFB-6D42-9D37-E9C7-29C3F776E824}"/>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V. KẾT QUẢ THỰC HIỆN</a:t>
            </a:r>
          </a:p>
        </p:txBody>
      </p:sp>
      <p:pic>
        <p:nvPicPr>
          <p:cNvPr id="10" name="Picture 9">
            <a:extLst>
              <a:ext uri="{FF2B5EF4-FFF2-40B4-BE49-F238E27FC236}">
                <a16:creationId xmlns:a16="http://schemas.microsoft.com/office/drawing/2014/main" id="{9888DB19-3DED-4B17-B92B-6DCDBFBBAC6E}"/>
              </a:ext>
            </a:extLst>
          </p:cNvPr>
          <p:cNvPicPr/>
          <p:nvPr/>
        </p:nvPicPr>
        <p:blipFill rotWithShape="1">
          <a:blip r:embed="rId5">
            <a:extLst>
              <a:ext uri="{28A0092B-C50C-407E-A947-70E740481C1C}">
                <a14:useLocalDpi xmlns:a14="http://schemas.microsoft.com/office/drawing/2010/main" val="0"/>
              </a:ext>
            </a:extLst>
          </a:blip>
          <a:srcRect b="1917"/>
          <a:stretch/>
        </p:blipFill>
        <p:spPr bwMode="auto">
          <a:xfrm>
            <a:off x="2596896" y="1733550"/>
            <a:ext cx="4754880" cy="29260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247332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7B6D4A7-AD98-6555-387B-7CC72F041ECA}"/>
              </a:ext>
            </a:extLst>
          </p:cNvPr>
          <p:cNvPicPr>
            <a:picLocks noChangeAspect="1"/>
          </p:cNvPicPr>
          <p:nvPr/>
        </p:nvPicPr>
        <p:blipFill>
          <a:blip r:embed="rId3"/>
          <a:stretch>
            <a:fillRect/>
          </a:stretch>
        </p:blipFill>
        <p:spPr>
          <a:xfrm>
            <a:off x="962952" y="1556712"/>
            <a:ext cx="7132320" cy="3611883"/>
          </a:xfrm>
          <a:prstGeom prst="rect">
            <a:avLst/>
          </a:prstGeom>
        </p:spPr>
      </p:pic>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TextBox 9">
            <a:extLst>
              <a:ext uri="{FF2B5EF4-FFF2-40B4-BE49-F238E27FC236}">
                <a16:creationId xmlns:a16="http://schemas.microsoft.com/office/drawing/2014/main" id="{E849452C-AB6A-8D38-5EDA-46EF2F33AA64}"/>
              </a:ext>
            </a:extLst>
          </p:cNvPr>
          <p:cNvSpPr txBox="1"/>
          <p:nvPr/>
        </p:nvSpPr>
        <p:spPr>
          <a:xfrm>
            <a:off x="929372" y="1033492"/>
            <a:ext cx="7285256" cy="523220"/>
          </a:xfrm>
          <a:prstGeom prst="rect">
            <a:avLst/>
          </a:prstGeom>
          <a:noFill/>
        </p:spPr>
        <p:txBody>
          <a:bodyPr wrap="square" rtlCol="0">
            <a:spAutoFit/>
          </a:bodyPr>
          <a:lstStyle/>
          <a:p>
            <a:pPr algn="l"/>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Sơ đồ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nguyên</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lý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khối</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xử lý trung tâm</a:t>
            </a:r>
          </a:p>
        </p:txBody>
      </p:sp>
      <p:pic>
        <p:nvPicPr>
          <p:cNvPr id="12" name="Picture 11">
            <a:extLst>
              <a:ext uri="{FF2B5EF4-FFF2-40B4-BE49-F238E27FC236}">
                <a16:creationId xmlns:a16="http://schemas.microsoft.com/office/drawing/2014/main" id="{6276FB34-D7B1-E972-C1FF-A6FD37155C5F}"/>
              </a:ext>
            </a:extLst>
          </p:cNvPr>
          <p:cNvPicPr>
            <a:picLocks noChangeAspect="1"/>
          </p:cNvPicPr>
          <p:nvPr/>
        </p:nvPicPr>
        <p:blipFill>
          <a:blip r:embed="rId4"/>
          <a:stretch>
            <a:fillRect/>
          </a:stretch>
        </p:blipFill>
        <p:spPr>
          <a:xfrm>
            <a:off x="222915" y="137160"/>
            <a:ext cx="495173" cy="640080"/>
          </a:xfrm>
          <a:prstGeom prst="rect">
            <a:avLst/>
          </a:prstGeom>
        </p:spPr>
      </p:pic>
      <p:pic>
        <p:nvPicPr>
          <p:cNvPr id="13" name="Picture 2" descr="Điện Điện tử - Sư phạm Kỹ thuật Tp. HCM - Home | Facebook">
            <a:extLst>
              <a:ext uri="{FF2B5EF4-FFF2-40B4-BE49-F238E27FC236}">
                <a16:creationId xmlns:a16="http://schemas.microsoft.com/office/drawing/2014/main" id="{FEDD71CD-C7B1-4928-AD86-14B54B1170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8A0AA0E-08B4-D083-D9CF-E778133E6598}"/>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III. THIẾT KẾ PHẦN CỨNG</a:t>
            </a:r>
          </a:p>
        </p:txBody>
      </p:sp>
    </p:spTree>
    <p:extLst>
      <p:ext uri="{BB962C8B-B14F-4D97-AF65-F5344CB8AC3E}">
        <p14:creationId xmlns:p14="http://schemas.microsoft.com/office/powerpoint/2010/main" val="1593611644"/>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2" name="Picture 11">
            <a:extLst>
              <a:ext uri="{FF2B5EF4-FFF2-40B4-BE49-F238E27FC236}">
                <a16:creationId xmlns:a16="http://schemas.microsoft.com/office/drawing/2014/main" id="{6276FB34-D7B1-E972-C1FF-A6FD37155C5F}"/>
              </a:ext>
            </a:extLst>
          </p:cNvPr>
          <p:cNvPicPr>
            <a:picLocks noChangeAspect="1"/>
          </p:cNvPicPr>
          <p:nvPr/>
        </p:nvPicPr>
        <p:blipFill>
          <a:blip r:embed="rId3"/>
          <a:stretch>
            <a:fillRect/>
          </a:stretch>
        </p:blipFill>
        <p:spPr>
          <a:xfrm>
            <a:off x="222915" y="137160"/>
            <a:ext cx="495173" cy="640080"/>
          </a:xfrm>
          <a:prstGeom prst="rect">
            <a:avLst/>
          </a:prstGeom>
        </p:spPr>
      </p:pic>
      <p:pic>
        <p:nvPicPr>
          <p:cNvPr id="13" name="Picture 2" descr="Điện Điện tử - Sư phạm Kỹ thuật Tp. HCM - Home | Facebook">
            <a:extLst>
              <a:ext uri="{FF2B5EF4-FFF2-40B4-BE49-F238E27FC236}">
                <a16:creationId xmlns:a16="http://schemas.microsoft.com/office/drawing/2014/main" id="{FEDD71CD-C7B1-4928-AD86-14B54B1170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78F28D5-6835-C2A4-3CE3-6E4416434005}"/>
              </a:ext>
            </a:extLst>
          </p:cNvPr>
          <p:cNvSpPr txBox="1"/>
          <p:nvPr/>
        </p:nvSpPr>
        <p:spPr>
          <a:xfrm>
            <a:off x="929372" y="1033492"/>
            <a:ext cx="7285256" cy="523220"/>
          </a:xfrm>
          <a:prstGeom prst="rect">
            <a:avLst/>
          </a:prstGeom>
          <a:noFill/>
        </p:spPr>
        <p:txBody>
          <a:bodyPr wrap="square" rtlCol="0">
            <a:spAutoFit/>
          </a:bodyPr>
          <a:lstStyle/>
          <a:p>
            <a:pPr algn="l"/>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Kết</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luận</a:t>
            </a:r>
            <a:endPar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FF12FDFB-6D42-9D37-E9C7-29C3F776E824}"/>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VI. KẾT LUẬN VÀ H</a:t>
            </a:r>
            <a:r>
              <a:rPr lang="vi-VN"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ƯỚNG PHÁT TRIỂN</a:t>
            </a:r>
            <a:endPar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85B3BBEC-2C6B-4AC5-AEAA-13742BE77039}"/>
              </a:ext>
            </a:extLst>
          </p:cNvPr>
          <p:cNvSpPr txBox="1"/>
          <p:nvPr/>
        </p:nvSpPr>
        <p:spPr>
          <a:xfrm>
            <a:off x="929371" y="1675804"/>
            <a:ext cx="5421677" cy="338554"/>
          </a:xfrm>
          <a:prstGeom prst="rect">
            <a:avLst/>
          </a:prstGeom>
          <a:noFill/>
        </p:spPr>
        <p:txBody>
          <a:bodyPr wrap="none" rtlCol="0">
            <a:spAutoFit/>
          </a:bodyPr>
          <a:lstStyle/>
          <a:p>
            <a:pPr marL="285750" lvl="0" indent="-285750" algn="just">
              <a:spcBef>
                <a:spcPts val="600"/>
              </a:spcBef>
              <a:spcAft>
                <a:spcPts val="600"/>
              </a:spcAft>
              <a:buFont typeface="Arial" panose="020B0604020202090204" pitchFamily="34" charset="0"/>
              <a:buChar char="•"/>
            </a:pPr>
            <a:r>
              <a:rPr lang="en-US" sz="1600" dirty="0">
                <a:effectLst/>
                <a:latin typeface="Times New Roman" panose="02020603050405020304" pitchFamily="18" charset="0"/>
                <a:ea typeface="Times New Roman" panose="02020603050405020304" pitchFamily="18" charset="0"/>
              </a:rPr>
              <a:t>Robot </a:t>
            </a:r>
            <a:r>
              <a:rPr lang="en-US" sz="1600" dirty="0" err="1">
                <a:effectLst/>
                <a:latin typeface="Times New Roman" panose="02020603050405020304" pitchFamily="18" charset="0"/>
                <a:ea typeface="Times New Roman" panose="02020603050405020304" pitchFamily="18" charset="0"/>
              </a:rPr>
              <a:t>chỉ</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hoạt</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động</a:t>
            </a:r>
            <a:r>
              <a:rPr lang="en-US" sz="1600" dirty="0">
                <a:effectLst/>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ở </a:t>
            </a:r>
            <a:r>
              <a:rPr lang="en-US" sz="1600" dirty="0" err="1">
                <a:latin typeface="Times New Roman" panose="02020603050405020304" pitchFamily="18" charset="0"/>
                <a:ea typeface="Times New Roman" panose="02020603050405020304" pitchFamily="18" charset="0"/>
              </a:rPr>
              <a:t>những</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vật</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thể</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có</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khối</a:t>
            </a:r>
            <a:r>
              <a:rPr lang="en-US" sz="1600" dirty="0">
                <a:latin typeface="Times New Roman" panose="02020603050405020304" pitchFamily="18" charset="0"/>
                <a:ea typeface="Times New Roman" panose="02020603050405020304" pitchFamily="18" charset="0"/>
              </a:rPr>
              <a:t> l</a:t>
            </a:r>
            <a:r>
              <a:rPr lang="vi-VN" sz="1600" dirty="0">
                <a:latin typeface="Times New Roman" panose="02020603050405020304" pitchFamily="18" charset="0"/>
                <a:ea typeface="Times New Roman" panose="02020603050405020304" pitchFamily="18" charset="0"/>
              </a:rPr>
              <a:t>ượng định sẵn</a:t>
            </a:r>
            <a:endParaRPr lang="vi-VN" sz="1600" dirty="0">
              <a:effectLst/>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BFA8A86E-EF0A-4809-BC87-4C68C3E07AB5}"/>
              </a:ext>
            </a:extLst>
          </p:cNvPr>
          <p:cNvSpPr txBox="1"/>
          <p:nvPr/>
        </p:nvSpPr>
        <p:spPr>
          <a:xfrm>
            <a:off x="929371" y="2094205"/>
            <a:ext cx="7285256" cy="584775"/>
          </a:xfrm>
          <a:prstGeom prst="rect">
            <a:avLst/>
          </a:prstGeom>
          <a:noFill/>
        </p:spPr>
        <p:txBody>
          <a:bodyPr wrap="square" rtlCol="0">
            <a:spAutoFit/>
          </a:bodyPr>
          <a:lstStyle/>
          <a:p>
            <a:pPr marL="285750" lvl="0" indent="-285750" algn="l">
              <a:spcBef>
                <a:spcPts val="600"/>
              </a:spcBef>
              <a:spcAft>
                <a:spcPts val="600"/>
              </a:spcAft>
              <a:buFont typeface="Arial" panose="020B0604020202090204" pitchFamily="34" charset="0"/>
              <a:buChar char="•"/>
            </a:pPr>
            <a:r>
              <a:rPr lang="vi-VN" sz="1600" dirty="0">
                <a:effectLst/>
                <a:latin typeface="Times New Roman" panose="02020603050405020304" pitchFamily="18" charset="0"/>
                <a:ea typeface="Times New Roman" panose="02020603050405020304" pitchFamily="18" charset="0"/>
              </a:rPr>
              <a:t>Thiết kế và thi công được robot có robot có khả năng điều khiển qua giao diện và ứng dụng trong công nghiệp robot gấp vật với lực vừa phải mà không bị biến dạng</a:t>
            </a:r>
          </a:p>
        </p:txBody>
      </p:sp>
      <p:sp>
        <p:nvSpPr>
          <p:cNvPr id="10" name="TextBox 9">
            <a:extLst>
              <a:ext uri="{FF2B5EF4-FFF2-40B4-BE49-F238E27FC236}">
                <a16:creationId xmlns:a16="http://schemas.microsoft.com/office/drawing/2014/main" id="{E7FA7FEC-2041-428B-8522-BDDC4B7BA4C0}"/>
              </a:ext>
            </a:extLst>
          </p:cNvPr>
          <p:cNvSpPr txBox="1"/>
          <p:nvPr/>
        </p:nvSpPr>
        <p:spPr>
          <a:xfrm>
            <a:off x="929371" y="2758827"/>
            <a:ext cx="5421677" cy="338554"/>
          </a:xfrm>
          <a:prstGeom prst="rect">
            <a:avLst/>
          </a:prstGeom>
          <a:noFill/>
        </p:spPr>
        <p:txBody>
          <a:bodyPr wrap="none" rtlCol="0">
            <a:spAutoFit/>
          </a:bodyPr>
          <a:lstStyle/>
          <a:p>
            <a:pPr marL="285750" lvl="0" indent="-285750" algn="just">
              <a:spcBef>
                <a:spcPts val="600"/>
              </a:spcBef>
              <a:spcAft>
                <a:spcPts val="600"/>
              </a:spcAft>
              <a:buFont typeface="Arial" panose="020B0604020202090204" pitchFamily="34" charset="0"/>
              <a:buChar char="•"/>
            </a:pPr>
            <a:r>
              <a:rPr lang="en-US" sz="1600" dirty="0">
                <a:effectLst/>
                <a:latin typeface="Times New Roman" panose="02020603050405020304" pitchFamily="18" charset="0"/>
                <a:ea typeface="Times New Roman" panose="02020603050405020304" pitchFamily="18" charset="0"/>
              </a:rPr>
              <a:t>Robot </a:t>
            </a:r>
            <a:r>
              <a:rPr lang="en-US" sz="1600" dirty="0" err="1">
                <a:effectLst/>
                <a:latin typeface="Times New Roman" panose="02020603050405020304" pitchFamily="18" charset="0"/>
                <a:ea typeface="Times New Roman" panose="02020603050405020304" pitchFamily="18" charset="0"/>
              </a:rPr>
              <a:t>chỉ</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hoạt</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động</a:t>
            </a:r>
            <a:r>
              <a:rPr lang="en-US" sz="1600" dirty="0">
                <a:effectLst/>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ở </a:t>
            </a:r>
            <a:r>
              <a:rPr lang="en-US" sz="1600" dirty="0" err="1">
                <a:latin typeface="Times New Roman" panose="02020603050405020304" pitchFamily="18" charset="0"/>
                <a:ea typeface="Times New Roman" panose="02020603050405020304" pitchFamily="18" charset="0"/>
              </a:rPr>
              <a:t>những</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vật</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thể</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có</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khối</a:t>
            </a:r>
            <a:r>
              <a:rPr lang="en-US" sz="1600" dirty="0">
                <a:latin typeface="Times New Roman" panose="02020603050405020304" pitchFamily="18" charset="0"/>
                <a:ea typeface="Times New Roman" panose="02020603050405020304" pitchFamily="18" charset="0"/>
              </a:rPr>
              <a:t> l</a:t>
            </a:r>
            <a:r>
              <a:rPr lang="vi-VN" sz="1600" dirty="0">
                <a:latin typeface="Times New Roman" panose="02020603050405020304" pitchFamily="18" charset="0"/>
                <a:ea typeface="Times New Roman" panose="02020603050405020304" pitchFamily="18" charset="0"/>
              </a:rPr>
              <a:t>ượng định sẵn</a:t>
            </a:r>
            <a:endParaRPr lang="vi-VN" sz="1600" dirty="0">
              <a:effectLst/>
              <a:latin typeface="Times New Roman" panose="02020603050405020304" pitchFamily="18" charset="0"/>
              <a:ea typeface="Times New Roman" panose="02020603050405020304" pitchFamily="18" charset="0"/>
            </a:endParaRPr>
          </a:p>
        </p:txBody>
      </p:sp>
      <p:sp>
        <p:nvSpPr>
          <p:cNvPr id="15" name="TextBox 14">
            <a:extLst>
              <a:ext uri="{FF2B5EF4-FFF2-40B4-BE49-F238E27FC236}">
                <a16:creationId xmlns:a16="http://schemas.microsoft.com/office/drawing/2014/main" id="{244AFB72-AB98-4DF5-87CA-3FB502F0BFE9}"/>
              </a:ext>
            </a:extLst>
          </p:cNvPr>
          <p:cNvSpPr txBox="1"/>
          <p:nvPr/>
        </p:nvSpPr>
        <p:spPr>
          <a:xfrm>
            <a:off x="929371" y="3177228"/>
            <a:ext cx="7285256" cy="584775"/>
          </a:xfrm>
          <a:prstGeom prst="rect">
            <a:avLst/>
          </a:prstGeom>
          <a:noFill/>
        </p:spPr>
        <p:txBody>
          <a:bodyPr wrap="square" rtlCol="0">
            <a:spAutoFit/>
          </a:bodyPr>
          <a:lstStyle/>
          <a:p>
            <a:pPr marL="285750" lvl="0" indent="-285750" algn="just">
              <a:spcBef>
                <a:spcPts val="600"/>
              </a:spcBef>
              <a:spcAft>
                <a:spcPts val="600"/>
              </a:spcAft>
              <a:buFont typeface="Arial" panose="020B0604020202090204" pitchFamily="34" charset="0"/>
              <a:buChar char="•"/>
            </a:pPr>
            <a:r>
              <a:rPr lang="vi-VN" sz="1600" dirty="0">
                <a:effectLst/>
                <a:latin typeface="Times New Roman" panose="02020603050405020304" pitchFamily="18" charset="0"/>
                <a:ea typeface="Times New Roman" panose="02020603050405020304" pitchFamily="18" charset="0"/>
              </a:rPr>
              <a:t>Hệ thống hoạt động chưa ổn định vì có những sai sót trong quá trình tính toán thiết kế</a:t>
            </a:r>
          </a:p>
        </p:txBody>
      </p:sp>
      <p:sp>
        <p:nvSpPr>
          <p:cNvPr id="16" name="TextBox 15">
            <a:extLst>
              <a:ext uri="{FF2B5EF4-FFF2-40B4-BE49-F238E27FC236}">
                <a16:creationId xmlns:a16="http://schemas.microsoft.com/office/drawing/2014/main" id="{637CBAB0-39E4-4E52-B379-57AC33606F76}"/>
              </a:ext>
            </a:extLst>
          </p:cNvPr>
          <p:cNvSpPr txBox="1"/>
          <p:nvPr/>
        </p:nvSpPr>
        <p:spPr>
          <a:xfrm>
            <a:off x="929371" y="3841852"/>
            <a:ext cx="7285256" cy="338554"/>
          </a:xfrm>
          <a:prstGeom prst="rect">
            <a:avLst/>
          </a:prstGeom>
          <a:noFill/>
        </p:spPr>
        <p:txBody>
          <a:bodyPr wrap="square" rtlCol="0">
            <a:spAutoFit/>
          </a:bodyPr>
          <a:lstStyle/>
          <a:p>
            <a:pPr marL="285750" lvl="0" indent="-285750" algn="just">
              <a:spcBef>
                <a:spcPts val="600"/>
              </a:spcBef>
              <a:spcAft>
                <a:spcPts val="600"/>
              </a:spcAft>
              <a:buFont typeface="Arial" panose="020B0604020202090204" pitchFamily="34" charset="0"/>
              <a:buChar char="•"/>
            </a:pPr>
            <a:r>
              <a:rPr lang="vi-VN" sz="1600" dirty="0">
                <a:latin typeface="Times New Roman" panose="02020603050405020304" pitchFamily="18" charset="0"/>
                <a:ea typeface="Times New Roman" panose="02020603050405020304" pitchFamily="18" charset="0"/>
              </a:rPr>
              <a:t>Có được những bài học và kinh nghiệm để hoàn thiện sản phẩm</a:t>
            </a:r>
            <a:endParaRPr lang="vi-VN"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223507218"/>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2" name="Picture 11">
            <a:extLst>
              <a:ext uri="{FF2B5EF4-FFF2-40B4-BE49-F238E27FC236}">
                <a16:creationId xmlns:a16="http://schemas.microsoft.com/office/drawing/2014/main" id="{6276FB34-D7B1-E972-C1FF-A6FD37155C5F}"/>
              </a:ext>
            </a:extLst>
          </p:cNvPr>
          <p:cNvPicPr>
            <a:picLocks noChangeAspect="1"/>
          </p:cNvPicPr>
          <p:nvPr/>
        </p:nvPicPr>
        <p:blipFill>
          <a:blip r:embed="rId3"/>
          <a:stretch>
            <a:fillRect/>
          </a:stretch>
        </p:blipFill>
        <p:spPr>
          <a:xfrm>
            <a:off x="222915" y="137160"/>
            <a:ext cx="495173" cy="640080"/>
          </a:xfrm>
          <a:prstGeom prst="rect">
            <a:avLst/>
          </a:prstGeom>
        </p:spPr>
      </p:pic>
      <p:pic>
        <p:nvPicPr>
          <p:cNvPr id="13" name="Picture 2" descr="Điện Điện tử - Sư phạm Kỹ thuật Tp. HCM - Home | Facebook">
            <a:extLst>
              <a:ext uri="{FF2B5EF4-FFF2-40B4-BE49-F238E27FC236}">
                <a16:creationId xmlns:a16="http://schemas.microsoft.com/office/drawing/2014/main" id="{FEDD71CD-C7B1-4928-AD86-14B54B1170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78F28D5-6835-C2A4-3CE3-6E4416434005}"/>
              </a:ext>
            </a:extLst>
          </p:cNvPr>
          <p:cNvSpPr txBox="1"/>
          <p:nvPr/>
        </p:nvSpPr>
        <p:spPr>
          <a:xfrm>
            <a:off x="929372" y="1033492"/>
            <a:ext cx="7285256" cy="523220"/>
          </a:xfrm>
          <a:prstGeom prst="rect">
            <a:avLst/>
          </a:prstGeom>
          <a:noFill/>
        </p:spPr>
        <p:txBody>
          <a:bodyPr wrap="square" rtlCol="0">
            <a:spAutoFit/>
          </a:bodyPr>
          <a:lstStyle/>
          <a:p>
            <a:pPr algn="l"/>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H</a:t>
            </a:r>
            <a:r>
              <a:rPr lang="vi-VN"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ướng phát triển</a:t>
            </a:r>
            <a:endPar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FF12FDFB-6D42-9D37-E9C7-29C3F776E824}"/>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VI. KẾT LUẬN VÀ H</a:t>
            </a:r>
            <a:r>
              <a:rPr lang="vi-VN"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ƯỚNG PHÁT TRIỂN</a:t>
            </a:r>
            <a:endPar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85B3BBEC-2C6B-4AC5-AEAA-13742BE77039}"/>
              </a:ext>
            </a:extLst>
          </p:cNvPr>
          <p:cNvSpPr txBox="1"/>
          <p:nvPr/>
        </p:nvSpPr>
        <p:spPr>
          <a:xfrm>
            <a:off x="925735" y="1615723"/>
            <a:ext cx="6261651" cy="338554"/>
          </a:xfrm>
          <a:prstGeom prst="rect">
            <a:avLst/>
          </a:prstGeom>
          <a:noFill/>
        </p:spPr>
        <p:txBody>
          <a:bodyPr wrap="none" rtlCol="0">
            <a:spAutoFit/>
          </a:bodyPr>
          <a:lstStyle/>
          <a:p>
            <a:pPr marL="285750" lvl="0" indent="-285750" algn="just">
              <a:spcBef>
                <a:spcPts val="600"/>
              </a:spcBef>
              <a:spcAft>
                <a:spcPts val="600"/>
              </a:spcAft>
              <a:buFont typeface="Arial" panose="020B0604020202090204" pitchFamily="34" charset="0"/>
              <a:buChar char="•"/>
            </a:pPr>
            <a:r>
              <a:rPr lang="vi-VN" sz="1600" dirty="0">
                <a:effectLst/>
                <a:latin typeface="Times New Roman" panose="02020603050405020304" pitchFamily="18" charset="0"/>
                <a:ea typeface="Times New Roman" panose="02020603050405020304" pitchFamily="18" charset="0"/>
              </a:rPr>
              <a:t>Thiết kế các mạch dẻo (Flex PCB) để tăng tính linh động cho xúc giác.</a:t>
            </a:r>
          </a:p>
        </p:txBody>
      </p:sp>
      <p:sp>
        <p:nvSpPr>
          <p:cNvPr id="8" name="TextBox 7">
            <a:extLst>
              <a:ext uri="{FF2B5EF4-FFF2-40B4-BE49-F238E27FC236}">
                <a16:creationId xmlns:a16="http://schemas.microsoft.com/office/drawing/2014/main" id="{BFA8A86E-EF0A-4809-BC87-4C68C3E07AB5}"/>
              </a:ext>
            </a:extLst>
          </p:cNvPr>
          <p:cNvSpPr txBox="1"/>
          <p:nvPr/>
        </p:nvSpPr>
        <p:spPr>
          <a:xfrm>
            <a:off x="925735" y="2088079"/>
            <a:ext cx="7285256" cy="584775"/>
          </a:xfrm>
          <a:prstGeom prst="rect">
            <a:avLst/>
          </a:prstGeom>
          <a:noFill/>
        </p:spPr>
        <p:txBody>
          <a:bodyPr wrap="square" rtlCol="0">
            <a:spAutoFit/>
          </a:bodyPr>
          <a:lstStyle/>
          <a:p>
            <a:pPr marL="285750" lvl="0" indent="-285750" algn="l">
              <a:spcBef>
                <a:spcPts val="600"/>
              </a:spcBef>
              <a:spcAft>
                <a:spcPts val="600"/>
              </a:spcAft>
              <a:buFont typeface="Arial" panose="020B0604020202090204" pitchFamily="34" charset="0"/>
              <a:buChar char="•"/>
            </a:pPr>
            <a:r>
              <a:rPr lang="vi-VN" sz="1600" dirty="0">
                <a:latin typeface="Times New Roman" panose="02020603050405020304" pitchFamily="18" charset="0"/>
                <a:ea typeface="Times New Roman" panose="02020603050405020304" pitchFamily="18" charset="0"/>
              </a:rPr>
              <a:t>Thêm cảm biến gia tốc để nhận biết về không gian và từ đó có thể cảm nhận hình dạng của vật thể khi robot được cầm nắm.</a:t>
            </a:r>
            <a:endParaRPr lang="vi-VN" sz="1600" dirty="0">
              <a:effectLst/>
              <a:latin typeface="Times New Roman" panose="02020603050405020304" pitchFamily="18" charset="0"/>
              <a:ea typeface="Times New Roman" panose="02020603050405020304" pitchFamily="18" charset="0"/>
            </a:endParaRPr>
          </a:p>
        </p:txBody>
      </p:sp>
      <p:sp>
        <p:nvSpPr>
          <p:cNvPr id="10" name="TextBox 9">
            <a:extLst>
              <a:ext uri="{FF2B5EF4-FFF2-40B4-BE49-F238E27FC236}">
                <a16:creationId xmlns:a16="http://schemas.microsoft.com/office/drawing/2014/main" id="{E7FA7FEC-2041-428B-8522-BDDC4B7BA4C0}"/>
              </a:ext>
            </a:extLst>
          </p:cNvPr>
          <p:cNvSpPr txBox="1"/>
          <p:nvPr/>
        </p:nvSpPr>
        <p:spPr>
          <a:xfrm>
            <a:off x="925735" y="2806656"/>
            <a:ext cx="6192721" cy="338554"/>
          </a:xfrm>
          <a:prstGeom prst="rect">
            <a:avLst/>
          </a:prstGeom>
          <a:noFill/>
        </p:spPr>
        <p:txBody>
          <a:bodyPr wrap="none" rtlCol="0">
            <a:spAutoFit/>
          </a:bodyPr>
          <a:lstStyle/>
          <a:p>
            <a:pPr marL="285750" lvl="0" indent="-285750" algn="just">
              <a:spcBef>
                <a:spcPts val="600"/>
              </a:spcBef>
              <a:spcAft>
                <a:spcPts val="600"/>
              </a:spcAft>
              <a:buFont typeface="Arial" panose="020B0604020202090204" pitchFamily="34" charset="0"/>
              <a:buChar char="•"/>
            </a:pPr>
            <a:r>
              <a:rPr lang="vi-VN" sz="1600" dirty="0">
                <a:latin typeface="Times New Roman" panose="02020603050405020304" pitchFamily="18" charset="0"/>
                <a:ea typeface="Times New Roman" panose="02020603050405020304" pitchFamily="18" charset="0"/>
              </a:rPr>
              <a:t>Có thể ứng dụng vào môi trường y tế hỗ trợ hoặc khuếch đại xúc giác</a:t>
            </a:r>
            <a:endParaRPr lang="vi-VN" sz="1600" dirty="0">
              <a:effectLst/>
              <a:latin typeface="Times New Roman" panose="02020603050405020304" pitchFamily="18" charset="0"/>
              <a:ea typeface="Times New Roman" panose="02020603050405020304" pitchFamily="18" charset="0"/>
            </a:endParaRPr>
          </a:p>
        </p:txBody>
      </p:sp>
      <p:sp>
        <p:nvSpPr>
          <p:cNvPr id="15" name="TextBox 14">
            <a:extLst>
              <a:ext uri="{FF2B5EF4-FFF2-40B4-BE49-F238E27FC236}">
                <a16:creationId xmlns:a16="http://schemas.microsoft.com/office/drawing/2014/main" id="{244AFB72-AB98-4DF5-87CA-3FB502F0BFE9}"/>
              </a:ext>
            </a:extLst>
          </p:cNvPr>
          <p:cNvSpPr txBox="1"/>
          <p:nvPr/>
        </p:nvSpPr>
        <p:spPr>
          <a:xfrm>
            <a:off x="925735" y="3279011"/>
            <a:ext cx="7285256" cy="830997"/>
          </a:xfrm>
          <a:prstGeom prst="rect">
            <a:avLst/>
          </a:prstGeom>
          <a:noFill/>
        </p:spPr>
        <p:txBody>
          <a:bodyPr wrap="square" rtlCol="0">
            <a:spAutoFit/>
          </a:bodyPr>
          <a:lstStyle/>
          <a:p>
            <a:pPr marL="285750" lvl="0" indent="-285750" algn="just">
              <a:spcBef>
                <a:spcPts val="600"/>
              </a:spcBef>
              <a:spcAft>
                <a:spcPts val="600"/>
              </a:spcAft>
              <a:buFont typeface="Arial" panose="020B0604020202090204" pitchFamily="34" charset="0"/>
              <a:buChar char="•"/>
            </a:pPr>
            <a:r>
              <a:rPr lang="vi-VN" sz="1600" dirty="0">
                <a:latin typeface="Times New Roman" panose="02020603050405020304" pitchFamily="18" charset="0"/>
                <a:ea typeface="Times New Roman" panose="02020603050405020304" pitchFamily="18" charset="0"/>
              </a:rPr>
              <a:t>Có thể ứng dụng và các sản phẩm thường ngày như ghế, nệm, lót giày để hỗ trợ thu thập data người dùng trong thời đại mà các vật dụng trong văn phòng đều được chú trọng và dần được công thái học hóa để phù hợp với mọi người.</a:t>
            </a:r>
            <a:endParaRPr lang="vi-VN"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99869954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TextBox 6">
            <a:extLst>
              <a:ext uri="{FF2B5EF4-FFF2-40B4-BE49-F238E27FC236}">
                <a16:creationId xmlns:a16="http://schemas.microsoft.com/office/drawing/2014/main" id="{4B49D2C2-E7FB-BC16-7B5E-616C7A8F65B5}"/>
              </a:ext>
            </a:extLst>
          </p:cNvPr>
          <p:cNvSpPr txBox="1"/>
          <p:nvPr/>
        </p:nvSpPr>
        <p:spPr>
          <a:xfrm>
            <a:off x="1683886" y="1782123"/>
            <a:ext cx="5776228" cy="1569660"/>
          </a:xfrm>
          <a:prstGeom prst="rect">
            <a:avLst/>
          </a:prstGeom>
          <a:noFill/>
        </p:spPr>
        <p:txBody>
          <a:bodyPr wrap="square" rtlCol="0">
            <a:spAutoFit/>
          </a:bodyPr>
          <a:lstStyle/>
          <a:p>
            <a:r>
              <a:rPr lang="en-US" sz="32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XIN CHÂN THÀNH CẢM ƠN QUÝ THẦY CÔ VÀ CÁC BẠN ĐÃ LẮNG NGHE</a:t>
            </a:r>
          </a:p>
        </p:txBody>
      </p:sp>
      <p:sp>
        <p:nvSpPr>
          <p:cNvPr id="8" name="Rectangle 7">
            <a:extLst>
              <a:ext uri="{FF2B5EF4-FFF2-40B4-BE49-F238E27FC236}">
                <a16:creationId xmlns:a16="http://schemas.microsoft.com/office/drawing/2014/main" id="{120F0E2F-9D21-2023-B251-D36969316869}"/>
              </a:ext>
            </a:extLst>
          </p:cNvPr>
          <p:cNvSpPr/>
          <p:nvPr/>
        </p:nvSpPr>
        <p:spPr bwMode="auto">
          <a:xfrm>
            <a:off x="0" y="4229100"/>
            <a:ext cx="9144000"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0" name="Picture 9">
            <a:extLst>
              <a:ext uri="{FF2B5EF4-FFF2-40B4-BE49-F238E27FC236}">
                <a16:creationId xmlns:a16="http://schemas.microsoft.com/office/drawing/2014/main" id="{27E31D07-178A-1899-3EA2-277608373918}"/>
              </a:ext>
            </a:extLst>
          </p:cNvPr>
          <p:cNvPicPr>
            <a:picLocks noChangeAspect="1"/>
          </p:cNvPicPr>
          <p:nvPr/>
        </p:nvPicPr>
        <p:blipFill>
          <a:blip r:embed="rId2"/>
          <a:stretch>
            <a:fillRect/>
          </a:stretch>
        </p:blipFill>
        <p:spPr>
          <a:xfrm>
            <a:off x="222915" y="137160"/>
            <a:ext cx="495173" cy="640080"/>
          </a:xfrm>
          <a:prstGeom prst="rect">
            <a:avLst/>
          </a:prstGeom>
        </p:spPr>
      </p:pic>
      <p:pic>
        <p:nvPicPr>
          <p:cNvPr id="11" name="Picture 2" descr="Điện Điện tử - Sư phạm Kỹ thuật Tp. HCM - Home | Facebook">
            <a:extLst>
              <a:ext uri="{FF2B5EF4-FFF2-40B4-BE49-F238E27FC236}">
                <a16:creationId xmlns:a16="http://schemas.microsoft.com/office/drawing/2014/main" id="{95A65739-D257-9EB8-818B-CEC28C6454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80806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2" name="Picture 11">
            <a:extLst>
              <a:ext uri="{FF2B5EF4-FFF2-40B4-BE49-F238E27FC236}">
                <a16:creationId xmlns:a16="http://schemas.microsoft.com/office/drawing/2014/main" id="{6276FB34-D7B1-E972-C1FF-A6FD37155C5F}"/>
              </a:ext>
            </a:extLst>
          </p:cNvPr>
          <p:cNvPicPr>
            <a:picLocks noChangeAspect="1"/>
          </p:cNvPicPr>
          <p:nvPr/>
        </p:nvPicPr>
        <p:blipFill>
          <a:blip r:embed="rId3"/>
          <a:stretch>
            <a:fillRect/>
          </a:stretch>
        </p:blipFill>
        <p:spPr>
          <a:xfrm>
            <a:off x="222915" y="137160"/>
            <a:ext cx="495173" cy="640080"/>
          </a:xfrm>
          <a:prstGeom prst="rect">
            <a:avLst/>
          </a:prstGeom>
        </p:spPr>
      </p:pic>
      <p:pic>
        <p:nvPicPr>
          <p:cNvPr id="13" name="Picture 2" descr="Điện Điện tử - Sư phạm Kỹ thuật Tp. HCM - Home | Facebook">
            <a:extLst>
              <a:ext uri="{FF2B5EF4-FFF2-40B4-BE49-F238E27FC236}">
                <a16:creationId xmlns:a16="http://schemas.microsoft.com/office/drawing/2014/main" id="{FEDD71CD-C7B1-4928-AD86-14B54B1170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78F28D5-6835-C2A4-3CE3-6E4416434005}"/>
              </a:ext>
            </a:extLst>
          </p:cNvPr>
          <p:cNvSpPr txBox="1"/>
          <p:nvPr/>
        </p:nvSpPr>
        <p:spPr>
          <a:xfrm>
            <a:off x="929372" y="1033492"/>
            <a:ext cx="7285256" cy="523220"/>
          </a:xfrm>
          <a:prstGeom prst="rect">
            <a:avLst/>
          </a:prstGeom>
          <a:noFill/>
        </p:spPr>
        <p:txBody>
          <a:bodyPr wrap="square" rtlCol="0">
            <a:spAutoFit/>
          </a:bodyPr>
          <a:lstStyle/>
          <a:p>
            <a:pPr algn="l"/>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Sơ đồ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nguyên</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lý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khối</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điều khiển</a:t>
            </a:r>
          </a:p>
        </p:txBody>
      </p:sp>
      <p:pic>
        <p:nvPicPr>
          <p:cNvPr id="16" name="Picture 15">
            <a:extLst>
              <a:ext uri="{FF2B5EF4-FFF2-40B4-BE49-F238E27FC236}">
                <a16:creationId xmlns:a16="http://schemas.microsoft.com/office/drawing/2014/main" id="{4E82B9C8-F3F0-EE31-DC84-148DDD1B78A1}"/>
              </a:ext>
            </a:extLst>
          </p:cNvPr>
          <p:cNvPicPr>
            <a:picLocks noChangeAspect="1"/>
          </p:cNvPicPr>
          <p:nvPr/>
        </p:nvPicPr>
        <p:blipFill>
          <a:blip r:embed="rId5"/>
          <a:stretch>
            <a:fillRect/>
          </a:stretch>
        </p:blipFill>
        <p:spPr>
          <a:xfrm>
            <a:off x="1396486" y="1556712"/>
            <a:ext cx="6351027" cy="3406587"/>
          </a:xfrm>
          <a:prstGeom prst="rect">
            <a:avLst/>
          </a:prstGeom>
          <a:ln w="12700">
            <a:noFill/>
          </a:ln>
        </p:spPr>
      </p:pic>
      <p:sp>
        <p:nvSpPr>
          <p:cNvPr id="18" name="TextBox 17">
            <a:extLst>
              <a:ext uri="{FF2B5EF4-FFF2-40B4-BE49-F238E27FC236}">
                <a16:creationId xmlns:a16="http://schemas.microsoft.com/office/drawing/2014/main" id="{EC7C6271-215A-8D3C-4DE1-E2AD8AE06C93}"/>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III. THIẾT KẾ PHẦN CỨNG</a:t>
            </a:r>
          </a:p>
        </p:txBody>
      </p:sp>
    </p:spTree>
    <p:extLst>
      <p:ext uri="{BB962C8B-B14F-4D97-AF65-F5344CB8AC3E}">
        <p14:creationId xmlns:p14="http://schemas.microsoft.com/office/powerpoint/2010/main" val="154587233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3F267F7-3832-84EE-9265-98AE37A63BE2}"/>
              </a:ext>
            </a:extLst>
          </p:cNvPr>
          <p:cNvSpPr/>
          <p:nvPr/>
        </p:nvSpPr>
        <p:spPr bwMode="auto">
          <a:xfrm>
            <a:off x="929372" y="0"/>
            <a:ext cx="7285256" cy="914400"/>
          </a:xfrm>
          <a:prstGeom prst="rect">
            <a:avLst/>
          </a:prstGeom>
          <a:solidFill>
            <a:schemeClr val="accent1">
              <a:lumMod val="75000"/>
              <a:lumOff val="2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vi-VN" sz="10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2" name="Picture 11">
            <a:extLst>
              <a:ext uri="{FF2B5EF4-FFF2-40B4-BE49-F238E27FC236}">
                <a16:creationId xmlns:a16="http://schemas.microsoft.com/office/drawing/2014/main" id="{6276FB34-D7B1-E972-C1FF-A6FD37155C5F}"/>
              </a:ext>
            </a:extLst>
          </p:cNvPr>
          <p:cNvPicPr>
            <a:picLocks noChangeAspect="1"/>
          </p:cNvPicPr>
          <p:nvPr/>
        </p:nvPicPr>
        <p:blipFill>
          <a:blip r:embed="rId3"/>
          <a:stretch>
            <a:fillRect/>
          </a:stretch>
        </p:blipFill>
        <p:spPr>
          <a:xfrm>
            <a:off x="222915" y="137160"/>
            <a:ext cx="495173" cy="640080"/>
          </a:xfrm>
          <a:prstGeom prst="rect">
            <a:avLst/>
          </a:prstGeom>
        </p:spPr>
      </p:pic>
      <p:pic>
        <p:nvPicPr>
          <p:cNvPr id="13" name="Picture 2" descr="Điện Điện tử - Sư phạm Kỹ thuật Tp. HCM - Home | Facebook">
            <a:extLst>
              <a:ext uri="{FF2B5EF4-FFF2-40B4-BE49-F238E27FC236}">
                <a16:creationId xmlns:a16="http://schemas.microsoft.com/office/drawing/2014/main" id="{FEDD71CD-C7B1-4928-AD86-14B54B1170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137160"/>
            <a:ext cx="775000" cy="64008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78F28D5-6835-C2A4-3CE3-6E4416434005}"/>
              </a:ext>
            </a:extLst>
          </p:cNvPr>
          <p:cNvSpPr txBox="1"/>
          <p:nvPr/>
        </p:nvSpPr>
        <p:spPr>
          <a:xfrm>
            <a:off x="929372" y="1033492"/>
            <a:ext cx="7285256" cy="523220"/>
          </a:xfrm>
          <a:prstGeom prst="rect">
            <a:avLst/>
          </a:prstGeom>
          <a:noFill/>
        </p:spPr>
        <p:txBody>
          <a:bodyPr wrap="square" rtlCol="0">
            <a:spAutoFit/>
          </a:bodyPr>
          <a:lstStyle/>
          <a:p>
            <a:pPr algn="l"/>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Sơ đồ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nguyên</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lý </a:t>
            </a:r>
            <a:r>
              <a:rPr lang="en-US" sz="2800" b="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khối</a:t>
            </a:r>
            <a:r>
              <a:rPr lang="en-US" sz="2800"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 hiển thị</a:t>
            </a:r>
          </a:p>
        </p:txBody>
      </p:sp>
      <p:pic>
        <p:nvPicPr>
          <p:cNvPr id="8" name="Picture 7">
            <a:extLst>
              <a:ext uri="{FF2B5EF4-FFF2-40B4-BE49-F238E27FC236}">
                <a16:creationId xmlns:a16="http://schemas.microsoft.com/office/drawing/2014/main" id="{1B1D6419-3A1A-28ED-4FD5-6E96B7990F31}"/>
              </a:ext>
            </a:extLst>
          </p:cNvPr>
          <p:cNvPicPr>
            <a:picLocks noChangeAspect="1"/>
          </p:cNvPicPr>
          <p:nvPr/>
        </p:nvPicPr>
        <p:blipFill>
          <a:blip r:embed="rId5"/>
          <a:stretch>
            <a:fillRect/>
          </a:stretch>
        </p:blipFill>
        <p:spPr>
          <a:xfrm>
            <a:off x="1692275" y="1574165"/>
            <a:ext cx="5759450" cy="3569335"/>
          </a:xfrm>
          <a:prstGeom prst="rect">
            <a:avLst/>
          </a:prstGeom>
          <a:ln w="12700">
            <a:noFill/>
          </a:ln>
        </p:spPr>
      </p:pic>
      <p:sp>
        <p:nvSpPr>
          <p:cNvPr id="10" name="TextBox 9">
            <a:extLst>
              <a:ext uri="{FF2B5EF4-FFF2-40B4-BE49-F238E27FC236}">
                <a16:creationId xmlns:a16="http://schemas.microsoft.com/office/drawing/2014/main" id="{69FB32E8-0881-793E-6BC1-25D3DB4D23AA}"/>
              </a:ext>
            </a:extLst>
          </p:cNvPr>
          <p:cNvSpPr txBox="1"/>
          <p:nvPr/>
        </p:nvSpPr>
        <p:spPr>
          <a:xfrm>
            <a:off x="609600" y="180201"/>
            <a:ext cx="7924800" cy="553998"/>
          </a:xfrm>
          <a:prstGeom prst="rect">
            <a:avLst/>
          </a:prstGeom>
          <a:noFill/>
        </p:spPr>
        <p:txBody>
          <a:bodyPr wrap="square" rtlCol="0">
            <a:spAutoFit/>
          </a:bodyPr>
          <a:lstStyle/>
          <a:p>
            <a:r>
              <a:rPr lang="en-US" sz="3000" b="1" dirty="0">
                <a:solidFill>
                  <a:schemeClr val="accent3"/>
                </a:solidFill>
                <a:latin typeface="Times New Roman" panose="02020603050405020304" pitchFamily="18" charset="0"/>
                <a:ea typeface="Open Sans" panose="020B0606030504020204" pitchFamily="34" charset="0"/>
                <a:cs typeface="Times New Roman" panose="02020603050405020304" pitchFamily="18" charset="0"/>
              </a:rPr>
              <a:t>III. THIẾT KẾ PHẦN CỨNG</a:t>
            </a:r>
          </a:p>
        </p:txBody>
      </p:sp>
    </p:spTree>
    <p:extLst>
      <p:ext uri="{BB962C8B-B14F-4D97-AF65-F5344CB8AC3E}">
        <p14:creationId xmlns:p14="http://schemas.microsoft.com/office/powerpoint/2010/main" val="1804765612"/>
      </p:ext>
    </p:extLst>
  </p:cSld>
  <p:clrMapOvr>
    <a:masterClrMapping/>
  </p:clrMapOvr>
  <p:transition/>
</p:sld>
</file>

<file path=ppt/theme/theme1.xml><?xml version="1.0" encoding="utf-8"?>
<a:theme xmlns:a="http://schemas.openxmlformats.org/drawingml/2006/main" name="Default - Title Slide">
  <a:themeElements>
    <a:clrScheme name="">
      <a:dk1>
        <a:srgbClr val="000000"/>
      </a:dk1>
      <a:lt1>
        <a:srgbClr val="FFFFFF"/>
      </a:lt1>
      <a:dk2>
        <a:srgbClr val="000000"/>
      </a:dk2>
      <a:lt2>
        <a:srgbClr val="808080"/>
      </a:lt2>
      <a:accent1>
        <a:srgbClr val="002939"/>
      </a:accent1>
      <a:accent2>
        <a:srgbClr val="333399"/>
      </a:accent2>
      <a:accent3>
        <a:srgbClr val="FFFFFF"/>
      </a:accent3>
      <a:accent4>
        <a:srgbClr val="000000"/>
      </a:accent4>
      <a:accent5>
        <a:srgbClr val="AAACAE"/>
      </a:accent5>
      <a:accent6>
        <a:srgbClr val="2D2D8A"/>
      </a:accent6>
      <a:hlink>
        <a:srgbClr val="009999"/>
      </a:hlink>
      <a:folHlink>
        <a:srgbClr val="99CC00"/>
      </a:folHlink>
    </a:clrScheme>
    <a:fontScheme name="Default - Title Slide">
      <a:majorFont>
        <a:latin typeface="Calibri"/>
        <a:ea typeface="ヒラギノ角ゴ ProN W3"/>
        <a:cs typeface="ヒラギノ角ゴ ProN W3"/>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08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08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12901</TotalTime>
  <Pages>0</Pages>
  <Words>2030</Words>
  <Characters>0</Characters>
  <Application>Microsoft Office PowerPoint</Application>
  <PresentationFormat>On-screen Show (16:9)</PresentationFormat>
  <Lines>0</Lines>
  <Paragraphs>257</Paragraphs>
  <Slides>72</Slides>
  <Notes>52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72</vt:i4>
      </vt:variant>
    </vt:vector>
  </HeadingPairs>
  <TitlesOfParts>
    <vt:vector size="77" baseType="lpstr">
      <vt:lpstr>Arial</vt:lpstr>
      <vt:lpstr>Calibri</vt:lpstr>
      <vt:lpstr>Gill Sans</vt:lpstr>
      <vt:lpstr>Times New Roman</vt:lpstr>
      <vt:lpstr>Default - Title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Muda</dc:creator>
  <cp:lastModifiedBy>vanthinh.nguyentran.4@gmail.com</cp:lastModifiedBy>
  <cp:revision>631</cp:revision>
  <cp:lastPrinted>2017-01-09T04:13:40Z</cp:lastPrinted>
  <dcterms:modified xsi:type="dcterms:W3CDTF">2022-07-20T14:20:42Z</dcterms:modified>
</cp:coreProperties>
</file>